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9" r:id="rId1"/>
    <p:sldMasterId id="2147484350" r:id="rId2"/>
  </p:sldMasterIdLst>
  <p:notesMasterIdLst>
    <p:notesMasterId r:id="rId43"/>
  </p:notesMasterIdLst>
  <p:handoutMasterIdLst>
    <p:handoutMasterId r:id="rId44"/>
  </p:handoutMasterIdLst>
  <p:sldIdLst>
    <p:sldId id="416" r:id="rId3"/>
    <p:sldId id="412" r:id="rId4"/>
    <p:sldId id="413" r:id="rId5"/>
    <p:sldId id="414" r:id="rId6"/>
    <p:sldId id="383" r:id="rId7"/>
    <p:sldId id="415" r:id="rId8"/>
    <p:sldId id="395" r:id="rId9"/>
    <p:sldId id="397" r:id="rId10"/>
    <p:sldId id="418" r:id="rId11"/>
    <p:sldId id="398" r:id="rId12"/>
    <p:sldId id="420" r:id="rId13"/>
    <p:sldId id="419" r:id="rId14"/>
    <p:sldId id="421" r:id="rId15"/>
    <p:sldId id="422" r:id="rId16"/>
    <p:sldId id="406" r:id="rId17"/>
    <p:sldId id="407" r:id="rId18"/>
    <p:sldId id="423" r:id="rId19"/>
    <p:sldId id="424" r:id="rId20"/>
    <p:sldId id="409" r:id="rId21"/>
    <p:sldId id="399" r:id="rId22"/>
    <p:sldId id="425" r:id="rId23"/>
    <p:sldId id="426" r:id="rId24"/>
    <p:sldId id="427" r:id="rId25"/>
    <p:sldId id="428" r:id="rId26"/>
    <p:sldId id="429" r:id="rId27"/>
    <p:sldId id="393" r:id="rId28"/>
    <p:sldId id="432" r:id="rId29"/>
    <p:sldId id="368" r:id="rId30"/>
    <p:sldId id="385" r:id="rId31"/>
    <p:sldId id="434" r:id="rId32"/>
    <p:sldId id="394" r:id="rId33"/>
    <p:sldId id="431" r:id="rId34"/>
    <p:sldId id="392" r:id="rId35"/>
    <p:sldId id="440" r:id="rId36"/>
    <p:sldId id="441" r:id="rId37"/>
    <p:sldId id="436" r:id="rId38"/>
    <p:sldId id="386" r:id="rId39"/>
    <p:sldId id="435" r:id="rId40"/>
    <p:sldId id="437" r:id="rId41"/>
    <p:sldId id="438" r:id="rId42"/>
  </p:sldIdLst>
  <p:sldSz cx="9144000" cy="6858000" type="screen4x3"/>
  <p:notesSz cx="6805613" cy="99441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4C4C4C"/>
    <a:srgbClr val="804000"/>
    <a:srgbClr val="33CCCC"/>
    <a:srgbClr val="800080"/>
    <a:srgbClr val="400080"/>
    <a:srgbClr val="800000"/>
    <a:srgbClr val="008000"/>
    <a:srgbClr val="408000"/>
    <a:srgbClr val="66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88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921640-E221-4BD0-B9BD-CFFAE52BBF5F}" type="datetime1">
              <a:rPr lang="nl-NL"/>
              <a:pPr>
                <a:defRPr/>
              </a:pPr>
              <a:t>6-6-2011</a:t>
            </a:fld>
            <a:endParaRPr lang="nl-NL"/>
          </a:p>
        </p:txBody>
      </p:sp>
      <p:sp>
        <p:nvSpPr>
          <p:cNvPr id="2488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88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BBA491-6BF0-4D02-8F42-C65BC7B03F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Calibri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fld id="{8E3F7468-DE1D-463C-AF8D-8F54DA987C95}" type="datetime1">
              <a:rPr lang="nl-NL"/>
              <a:pPr>
                <a:defRPr/>
              </a:pPr>
              <a:t>6-6-2011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Calibri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charset="0"/>
              </a:defRPr>
            </a:lvl1pPr>
          </a:lstStyle>
          <a:p>
            <a:pPr>
              <a:defRPr/>
            </a:pPr>
            <a:fld id="{BBB9C166-DA7E-420D-AB42-E11B40D4DE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pitchFamily="-109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pitchFamily="-109" charset="0"/>
        <a:cs typeface="Arial" pitchFamily="-109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>
              <a:cs typeface="Arial" charset="0"/>
            </a:endParaRPr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F42CD3-2BC0-4DE6-97BB-089A6021C8BA}" type="slidenum">
              <a:rPr lang="nl-NL" smtClean="0"/>
              <a:pPr/>
              <a:t>1</a:t>
            </a:fld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9C166-DA7E-420D-AB42-E11B40D4DE45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9C166-DA7E-420D-AB42-E11B40D4DE45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4542A-13F3-440A-BD3F-CB9C9547AC04}" type="slidenum">
              <a:rPr lang="nl-NL"/>
              <a:pPr/>
              <a:t>34</a:t>
            </a:fld>
            <a:endParaRPr lang="nl-NL"/>
          </a:p>
        </p:txBody>
      </p:sp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40EE53-6FC4-451A-B02B-A03008DEF619}" type="slidenum">
              <a:rPr lang="nl-NL" sz="1200" i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pPr algn="r"/>
              <a:t>34</a:t>
            </a:fld>
            <a:endParaRPr lang="nl-NL" sz="1200" i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5C2BA-54C5-4CB6-BE52-47D7A6CA04AC}" type="slidenum">
              <a:rPr lang="nl-NL"/>
              <a:pPr/>
              <a:t>35</a:t>
            </a:fld>
            <a:endParaRPr lang="nl-NL"/>
          </a:p>
        </p:txBody>
      </p:sp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</p:spPr>
        <p:txBody>
          <a:bodyPr lIns="91440" tIns="45720" rIns="91440" bIns="45720"/>
          <a:lstStyle/>
          <a:p>
            <a:r>
              <a:rPr lang="nl-NL"/>
              <a:t>Arne hier graag wat voorbeelden uit de praktijk, ook van anderen</a:t>
            </a:r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169D2C-9C0E-45C4-8A65-3D21BD9E56FD}" type="slidenum">
              <a:rPr lang="nl-NL" sz="1200" i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pPr algn="r"/>
              <a:t>35</a:t>
            </a:fld>
            <a:endParaRPr lang="nl-NL" sz="1200" i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9C166-DA7E-420D-AB42-E11B40D4DE45}" type="slidenum">
              <a:rPr lang="nl-NL" smtClean="0"/>
              <a:pPr>
                <a:defRPr/>
              </a:pPr>
              <a:t>36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9C166-DA7E-420D-AB42-E11B40D4DE45}" type="slidenum">
              <a:rPr lang="nl-NL" smtClean="0"/>
              <a:pPr>
                <a:defRPr/>
              </a:pPr>
              <a:t>38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9C166-DA7E-420D-AB42-E11B40D4DE45}" type="slidenum">
              <a:rPr lang="nl-NL" smtClean="0"/>
              <a:pPr>
                <a:defRPr/>
              </a:pPr>
              <a:t>39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9C166-DA7E-420D-AB42-E11B40D4DE45}" type="slidenum">
              <a:rPr lang="nl-NL" smtClean="0"/>
              <a:pPr>
                <a:defRPr/>
              </a:pPr>
              <a:t>40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 smtClean="0">
              <a:cs typeface="Arial" charset="0"/>
            </a:endParaRPr>
          </a:p>
        </p:txBody>
      </p:sp>
      <p:sp>
        <p:nvSpPr>
          <p:cNvPr id="20484" name="Tijdelijke aanduiding voor dianummer 3"/>
          <p:cNvSpPr txBox="1">
            <a:spLocks noGrp="1"/>
          </p:cNvSpPr>
          <p:nvPr/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9B23912-C23D-4A95-B3D1-9B17414857A7}" type="slidenum">
              <a:rPr lang="nl-NL" sz="1200">
                <a:solidFill>
                  <a:schemeClr val="tx1"/>
                </a:solidFill>
                <a:latin typeface="Calibri" charset="0"/>
              </a:rPr>
              <a:pPr algn="r" eaLnBrk="1" hangingPunct="1"/>
              <a:t>2</a:t>
            </a:fld>
            <a:endParaRPr lang="nl-NL" sz="120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9C166-DA7E-420D-AB42-E11B40D4DE45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9C166-DA7E-420D-AB42-E11B40D4DE45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9C166-DA7E-420D-AB42-E11B40D4DE45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 smtClean="0">
              <a:cs typeface="Arial" charset="0"/>
            </a:endParaRPr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4244A-A0B7-4544-AEE8-632D9F0D3DEF}" type="slidenum">
              <a:rPr lang="nl-NL" smtClean="0"/>
              <a:pPr/>
              <a:t>28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nl-NL" smtClean="0">
              <a:latin typeface="Verdana" charset="0"/>
              <a:cs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538EBA-96B2-4CC0-A118-B799E527D376}" type="slidenum">
              <a:rPr lang="en-US" smtClean="0">
                <a:latin typeface="Arial" charset="0"/>
                <a:ea typeface="ＭＳ Ｐゴシック" charset="-128"/>
              </a:rPr>
              <a:pPr/>
              <a:t>29</a:t>
            </a:fld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9C166-DA7E-420D-AB42-E11B40D4DE45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Opdrachtgever – stichting</a:t>
            </a:r>
            <a:r>
              <a:rPr lang="nl-NL" baseline="0" dirty="0" smtClean="0"/>
              <a:t> met </a:t>
            </a:r>
            <a:r>
              <a:rPr lang="nl-NL" baseline="0" dirty="0" err="1" smtClean="0"/>
              <a:t>financierders</a:t>
            </a:r>
            <a:r>
              <a:rPr lang="nl-NL" baseline="0" dirty="0" smtClean="0"/>
              <a:t> en belanghebbende in het </a:t>
            </a:r>
            <a:r>
              <a:rPr lang="nl-NL" baseline="0" dirty="0" err="1" smtClean="0"/>
              <a:t>suscces</a:t>
            </a:r>
            <a:r>
              <a:rPr lang="nl-NL" baseline="0" dirty="0" smtClean="0"/>
              <a:t> van de ALO (I&amp;M/IPO/VNG)</a:t>
            </a:r>
          </a:p>
          <a:p>
            <a:endParaRPr lang="nl-NL" baseline="0" dirty="0" smtClean="0"/>
          </a:p>
          <a:p>
            <a:r>
              <a:rPr lang="nl-NL" baseline="0" dirty="0" smtClean="0"/>
              <a:t>Opdrachtnemer IPO/GBO.  Zorgt ervoor dat alle afspraken er zijn om het systeem atlas leefomgeving 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Functioneel beheer: Spin in het web, zorgt</a:t>
            </a:r>
            <a:r>
              <a:rPr lang="nl-NL" baseline="0" dirty="0" smtClean="0"/>
              <a:t> ervoor dat de Atlas leefomgeving functioneert volgens de afspraken. </a:t>
            </a:r>
            <a:r>
              <a:rPr lang="nl-NL" dirty="0" smtClean="0"/>
              <a:t>Coördineert</a:t>
            </a:r>
            <a:r>
              <a:rPr lang="nl-NL" baseline="0" dirty="0" smtClean="0"/>
              <a:t> de omgeving omtrent wensen rondom gebruik, fouten en stuurt de techniek aan.</a:t>
            </a:r>
          </a:p>
          <a:p>
            <a:endParaRPr lang="nl-NL" baseline="0" dirty="0" smtClean="0"/>
          </a:p>
          <a:p>
            <a:r>
              <a:rPr lang="nl-NL" baseline="0" dirty="0" smtClean="0"/>
              <a:t>Inhoud beheer zorgt ervoor dat  de vulling en verandering van de website </a:t>
            </a:r>
            <a:r>
              <a:rPr lang="nl-NL" baseline="0" dirty="0" err="1" smtClean="0"/>
              <a:t>plaatsvind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EA2C-C11F-4DBC-B79E-EBD9BBC82CE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7805-2BF0-40AB-B753-34D10E59FC6C}" type="datetime1">
              <a:rPr lang="nl-NL" smtClean="0"/>
              <a:t>6-6-2011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D1C5F-CE15-4E92-9997-203C95F2C5C6}" type="datetime1">
              <a:rPr lang="nl-NL" smtClean="0"/>
              <a:t>6-6-2011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A70A-7F14-4960-BA5D-C2934AA94628}" type="datetime1">
              <a:rPr lang="nl-NL" smtClean="0"/>
              <a:t>6-6-2011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Verdana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Verdana" pitchFamily="-108" charset="0"/>
              <a:ea typeface="Arial" pitchFamily="-108" charset="0"/>
              <a:cs typeface="Arial" pitchFamily="-108" charset="0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9904-E45D-4A30-A336-E727D1E8FB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shpTitel"/>
          <p:cNvSpPr>
            <a:spLocks noGrp="1" noChangeArrowheads="1"/>
          </p:cNvSpPr>
          <p:nvPr>
            <p:ph type="dt" sz="half" idx="11"/>
          </p:nvPr>
        </p:nvSpPr>
        <p:spPr>
          <a:xfrm>
            <a:off x="4502150" y="6300788"/>
            <a:ext cx="4156075" cy="385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D958-4E04-4AA2-B2BD-896AFBAA5089}" type="datetime1">
              <a:rPr lang="nl-NL" smtClean="0"/>
              <a:t>6-6-2011</a:t>
            </a:fld>
            <a:endParaRPr lang="nl-NL"/>
          </a:p>
        </p:txBody>
      </p:sp>
      <p:sp>
        <p:nvSpPr>
          <p:cNvPr id="9" name="shpKleurvlakBoven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6F9E-42E2-4D8A-9A71-B0A8DD922F6C}" type="datetime1">
              <a:rPr lang="nl-NL" smtClean="0"/>
              <a:t>6-6-2011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Schakeldag 7 juni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FA3F-BB0B-4755-8377-58FF9B8AEB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16C4-C58A-49FE-BDD6-1B282E1E5B42}" type="datetime1">
              <a:rPr lang="nl-NL" smtClean="0"/>
              <a:t>6-6-2011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C3FE-1003-49C0-A2E2-0E908502FCF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DF87-465A-4250-840A-1BE6F4639990}" type="datetime1">
              <a:rPr lang="nl-NL" smtClean="0"/>
              <a:t>6-6-2011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3C3-B2E3-4908-A3FD-8E3B0D47BC9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9078-2FB4-4DBF-8713-657EF4519368}" type="datetime1">
              <a:rPr lang="nl-NL" smtClean="0"/>
              <a:t>6-6-2011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D390-814D-4877-BF51-7025715C75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053BE-76CE-4A31-AEE5-8DC3D69C8433}" type="datetime1">
              <a:rPr lang="nl-NL" smtClean="0"/>
              <a:t>6-6-2011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F4C8-40E4-495D-B951-5D6502709833}" type="datetime1">
              <a:rPr lang="nl-NL" smtClean="0"/>
              <a:t>6-6-2011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F1BA-7E5B-49A3-AA04-803AA00EBBE1}" type="datetime1">
              <a:rPr lang="nl-NL" smtClean="0"/>
              <a:t>6-6-2011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8285-49F6-496E-B50D-18EA51296312}" type="datetime1">
              <a:rPr lang="nl-NL" smtClean="0"/>
              <a:t>6-6-2011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6815-59AD-45AF-BD21-2363BE78BDE9}" type="datetime1">
              <a:rPr lang="nl-NL" smtClean="0"/>
              <a:t>6-6-2011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0BF7-E736-49AA-9264-A5DE25502B10}" type="datetime1">
              <a:rPr lang="nl-NL" smtClean="0"/>
              <a:t>6-6-2011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2651C-C37C-4135-A5C8-A1C4ABA571FE}" type="datetime1">
              <a:rPr lang="nl-NL" smtClean="0"/>
              <a:t>6-6-2011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06A9E-49FC-4ED3-BC10-6FCAFC101DD1}" type="datetime1">
              <a:rPr lang="nl-NL" smtClean="0"/>
              <a:t>6-6-2011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  <a:latin typeface="Verdana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4A20D3-4D37-4384-B462-B7D882915F60}" type="datetime1">
              <a:rPr lang="nl-NL" smtClean="0"/>
              <a:t>6-6-2011</a:t>
            </a:fld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-109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-109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-109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-109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-109" charset="0"/>
        </a:defRPr>
      </a:lvl9pPr>
    </p:titleStyle>
    <p:bodyStyle>
      <a:lvl1pPr marL="342900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FFFFFF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FFFFFF"/>
          </a:solidFill>
          <a:latin typeface="+mn-lt"/>
          <a:ea typeface="ＭＳ Ｐゴシック" pitchFamily="-109" charset="-128"/>
        </a:defRPr>
      </a:lvl2pPr>
      <a:lvl3pPr marL="1588" indent="912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FF"/>
          </a:solidFill>
          <a:latin typeface="+mn-lt"/>
          <a:ea typeface="ＭＳ Ｐゴシック" pitchFamily="-109" charset="-128"/>
        </a:defRPr>
      </a:lvl3pPr>
      <a:lvl4pPr marL="1588" indent="1370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FFFFFF"/>
          </a:solidFill>
          <a:latin typeface="+mn-lt"/>
          <a:ea typeface="ＭＳ Ｐゴシック" pitchFamily="-109" charset="-128"/>
        </a:defRPr>
      </a:lvl4pPr>
      <a:lvl5pPr marL="1588" indent="1827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FFFFFF"/>
          </a:solidFill>
          <a:latin typeface="+mn-lt"/>
          <a:ea typeface="ＭＳ Ｐゴシック" pitchFamily="-109" charset="-128"/>
        </a:defRPr>
      </a:lvl5pPr>
      <a:lvl6pPr marL="458788" algn="l" rtl="0" eaLnBrk="0" fontAlgn="base" hangingPunct="0">
        <a:spcBef>
          <a:spcPct val="20000"/>
        </a:spcBef>
        <a:spcAft>
          <a:spcPct val="0"/>
        </a:spcAft>
        <a:buFont typeface="Arial" pitchFamily="-109" charset="0"/>
        <a:defRPr>
          <a:solidFill>
            <a:srgbClr val="FFFFFF"/>
          </a:solidFill>
          <a:latin typeface="+mn-lt"/>
          <a:ea typeface="ＭＳ Ｐゴシック" pitchFamily="-109" charset="-128"/>
        </a:defRPr>
      </a:lvl6pPr>
      <a:lvl7pPr marL="915988" algn="l" rtl="0" eaLnBrk="0" fontAlgn="base" hangingPunct="0">
        <a:spcBef>
          <a:spcPct val="20000"/>
        </a:spcBef>
        <a:spcAft>
          <a:spcPct val="0"/>
        </a:spcAft>
        <a:buFont typeface="Arial" pitchFamily="-109" charset="0"/>
        <a:defRPr>
          <a:solidFill>
            <a:srgbClr val="FFFFFF"/>
          </a:solidFill>
          <a:latin typeface="+mn-lt"/>
          <a:ea typeface="ＭＳ Ｐゴシック" pitchFamily="-109" charset="-128"/>
        </a:defRPr>
      </a:lvl7pPr>
      <a:lvl8pPr marL="1373188" algn="l" rtl="0" eaLnBrk="0" fontAlgn="base" hangingPunct="0">
        <a:spcBef>
          <a:spcPct val="20000"/>
        </a:spcBef>
        <a:spcAft>
          <a:spcPct val="0"/>
        </a:spcAft>
        <a:buFont typeface="Arial" pitchFamily="-109" charset="0"/>
        <a:defRPr>
          <a:solidFill>
            <a:srgbClr val="FFFFFF"/>
          </a:solidFill>
          <a:latin typeface="+mn-lt"/>
          <a:ea typeface="ＭＳ Ｐゴシック" pitchFamily="-109" charset="-128"/>
        </a:defRPr>
      </a:lvl8pPr>
      <a:lvl9pPr marL="1830388" algn="l" rtl="0" eaLnBrk="0" fontAlgn="base" hangingPunct="0">
        <a:spcBef>
          <a:spcPct val="20000"/>
        </a:spcBef>
        <a:spcAft>
          <a:spcPct val="0"/>
        </a:spcAft>
        <a:buFont typeface="Arial" pitchFamily="-109" charset="0"/>
        <a:defRPr>
          <a:solidFill>
            <a:srgbClr val="FFFFFF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2051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02150" y="6370638"/>
            <a:ext cx="4156075" cy="315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EA4629-3030-4D4A-846E-616F58CD122D}" type="datetime1">
              <a:rPr lang="nl-NL" smtClean="0"/>
              <a:t>6-6-2011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505325" y="6573838"/>
            <a:ext cx="4164013" cy="2841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Verdana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r>
              <a:rPr lang="en-US" smtClean="0"/>
              <a:t>Schakeldag 7 juni 2011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9F984C-C838-47B4-B342-48E5443A780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922838" y="2325624"/>
            <a:ext cx="3598862" cy="942975"/>
          </a:xfrm>
        </p:spPr>
        <p:txBody>
          <a:bodyPr/>
          <a:lstStyle/>
          <a:p>
            <a:pPr algn="ctr"/>
            <a:r>
              <a:rPr lang="nl-NL" b="1" smtClean="0">
                <a:solidFill>
                  <a:schemeClr val="tx1"/>
                </a:solidFill>
                <a:ea typeface="ＭＳ Ｐゴシック" charset="-128"/>
              </a:rPr>
              <a:t> Atlas Leefomgeving</a:t>
            </a:r>
            <a:r>
              <a:rPr lang="nl-NL" smtClean="0">
                <a:ea typeface="ＭＳ Ｐゴシック" charset="-128"/>
              </a:rPr>
              <a:t> </a:t>
            </a:r>
            <a:endParaRPr lang="nl-NL" dirty="0" smtClean="0">
              <a:ea typeface="ＭＳ Ｐゴシック" charset="-128"/>
            </a:endParaRPr>
          </a:p>
        </p:txBody>
      </p:sp>
      <p:sp>
        <p:nvSpPr>
          <p:cNvPr id="5123" name="Rectangle 2051"/>
          <p:cNvSpPr>
            <a:spLocks noGrp="1" noChangeArrowheads="1"/>
          </p:cNvSpPr>
          <p:nvPr>
            <p:ph type="body" orient="vert" idx="1"/>
          </p:nvPr>
        </p:nvSpPr>
        <p:spPr>
          <a:xfrm>
            <a:off x="4871229" y="3455566"/>
            <a:ext cx="3598863" cy="2609850"/>
          </a:xfrm>
        </p:spPr>
        <p:txBody>
          <a:bodyPr/>
          <a:lstStyle/>
          <a:p>
            <a:pPr marL="0" indent="1588">
              <a:buFont typeface="Arial" charset="0"/>
              <a:buNone/>
            </a:pPr>
            <a:endParaRPr lang="nl-NL" sz="2000" smtClean="0">
              <a:solidFill>
                <a:schemeClr val="tx1"/>
              </a:solidFill>
              <a:ea typeface="ＭＳ Ｐゴシック" charset="-128"/>
            </a:endParaRPr>
          </a:p>
          <a:p>
            <a:pPr marL="0" indent="1588">
              <a:buClr>
                <a:srgbClr val="9AA9C4"/>
              </a:buClr>
              <a:buSzPct val="130000"/>
            </a:pPr>
            <a:endParaRPr lang="nl-NL" sz="1800" smtClean="0">
              <a:ea typeface="ＭＳ Ｐゴシック" charset="-128"/>
            </a:endParaRPr>
          </a:p>
          <a:p>
            <a:pPr marL="0" indent="1588">
              <a:buClr>
                <a:srgbClr val="9AA9C4"/>
              </a:buClr>
              <a:buSzPct val="130000"/>
              <a:buFont typeface="Arial" charset="0"/>
              <a:buNone/>
            </a:pPr>
            <a:endParaRPr lang="nl-NL" sz="1800" smtClean="0">
              <a:ea typeface="ＭＳ Ｐゴシック" charset="-128"/>
            </a:endParaRPr>
          </a:p>
          <a:p>
            <a:pPr marL="0" indent="1588">
              <a:buFont typeface="Arial" charset="0"/>
              <a:buNone/>
            </a:pPr>
            <a:endParaRPr lang="nl-NL" sz="1800" b="1" dirty="0" smtClean="0">
              <a:solidFill>
                <a:schemeClr val="accent1"/>
              </a:solidFill>
              <a:ea typeface="ＭＳ Ｐゴシック" charset="-128"/>
            </a:endParaRPr>
          </a:p>
        </p:txBody>
      </p:sp>
      <p:pic>
        <p:nvPicPr>
          <p:cNvPr id="5124" name="Picture 2052" descr="RO_VROM_di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liferay_demo_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68" y="1492899"/>
            <a:ext cx="3275799" cy="2955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5003088" y="3363311"/>
            <a:ext cx="37380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dirty="0" smtClean="0"/>
              <a:t>Schakeldag </a:t>
            </a:r>
          </a:p>
          <a:p>
            <a:pPr algn="ctr"/>
            <a:r>
              <a:rPr lang="nl-NL" sz="2000" dirty="0" smtClean="0"/>
              <a:t>7 juni 2011</a:t>
            </a:r>
          </a:p>
          <a:p>
            <a:pPr algn="ctr"/>
            <a:r>
              <a:rPr lang="nl-NL" sz="1400" dirty="0" smtClean="0"/>
              <a:t>Julie </a:t>
            </a:r>
            <a:r>
              <a:rPr lang="nl-NL" sz="1400" dirty="0" err="1" smtClean="0"/>
              <a:t>Ng-A-Tham</a:t>
            </a:r>
            <a:r>
              <a:rPr lang="nl-NL" sz="1400" dirty="0" smtClean="0"/>
              <a:t> &amp; </a:t>
            </a:r>
            <a:r>
              <a:rPr lang="nl-NL" sz="1400" dirty="0" err="1" smtClean="0"/>
              <a:t>Arne</a:t>
            </a:r>
            <a:r>
              <a:rPr lang="nl-NL" sz="1400" dirty="0" smtClean="0"/>
              <a:t> </a:t>
            </a:r>
            <a:r>
              <a:rPr lang="nl-NL" sz="1400" dirty="0" err="1" smtClean="0"/>
              <a:t>Willigenburg</a:t>
            </a:r>
            <a:endParaRPr lang="nl-NL" dirty="0"/>
          </a:p>
        </p:txBody>
      </p:sp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9932" y="4659586"/>
            <a:ext cx="3634828" cy="21984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31836"/>
            <a:ext cx="4546929" cy="97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390" y="620689"/>
            <a:ext cx="9238130" cy="5616624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270380" y="116632"/>
            <a:ext cx="252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Voorbeeld van een kaart</a:t>
            </a:r>
            <a:endParaRPr lang="nl-NL" b="1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76" y="0"/>
            <a:ext cx="8248261" cy="651276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32763" cy="6229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>
            <a:off x="5780690" y="1532759"/>
            <a:ext cx="2128344" cy="137510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458053">
            <a:off x="7277277" y="1505612"/>
            <a:ext cx="20460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indicatoren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628650"/>
            <a:ext cx="7799387" cy="5600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>
            <a:off x="1173655" y="3967655"/>
            <a:ext cx="2070538" cy="101074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466725"/>
            <a:ext cx="7789863" cy="5924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>
            <a:off x="4922344" y="3792483"/>
            <a:ext cx="1646621" cy="9634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285750"/>
            <a:ext cx="9501188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6725" y="285750"/>
            <a:ext cx="96107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60" y="231808"/>
            <a:ext cx="7909800" cy="6362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>
            <a:off x="5789449" y="1874345"/>
            <a:ext cx="1664138" cy="10510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625" y="615419"/>
            <a:ext cx="7778232" cy="59094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643" y="5342630"/>
            <a:ext cx="1908108" cy="118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451" y="1476390"/>
            <a:ext cx="7796406" cy="361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6017172" y="3529724"/>
            <a:ext cx="2119587" cy="508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flipV="1">
            <a:off x="4023709" y="5319984"/>
            <a:ext cx="2119587" cy="153801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Openbare</a:t>
            </a:r>
            <a:r>
              <a:rPr lang="en-US" dirty="0" smtClean="0"/>
              <a:t> </a:t>
            </a:r>
            <a:r>
              <a:rPr lang="en-US" dirty="0" err="1" smtClean="0"/>
              <a:t>Speelruimte</a:t>
            </a:r>
            <a:r>
              <a:rPr lang="en-US" dirty="0" smtClean="0"/>
              <a:t> (2)</a:t>
            </a:r>
            <a:endParaRPr lang="nl-N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0" y="1357298"/>
            <a:ext cx="9078120" cy="526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 txBox="1">
            <a:spLocks noGrp="1"/>
          </p:cNvSpPr>
          <p:nvPr/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48065BC-5A22-4BBC-8A42-0E544BFFA6AE}" type="slidenum">
              <a:rPr lang="en-US" sz="1000">
                <a:solidFill>
                  <a:srgbClr val="FFFFFF"/>
                </a:solidFill>
              </a:rPr>
              <a:pPr/>
              <a:t>2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147" name="Footer Placeholder 1"/>
          <p:cNvSpPr txBox="1">
            <a:spLocks noGrp="1"/>
          </p:cNvSpPr>
          <p:nvPr/>
        </p:nvSpPr>
        <p:spPr bwMode="auto">
          <a:xfrm>
            <a:off x="4505325" y="6573838"/>
            <a:ext cx="41640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000" i="1">
              <a:solidFill>
                <a:schemeClr val="bg1"/>
              </a:solidFill>
            </a:endParaRPr>
          </a:p>
        </p:txBody>
      </p:sp>
      <p:sp>
        <p:nvSpPr>
          <p:cNvPr id="6148" name="Octagon 5"/>
          <p:cNvSpPr>
            <a:spLocks noChangeArrowheads="1"/>
          </p:cNvSpPr>
          <p:nvPr/>
        </p:nvSpPr>
        <p:spPr bwMode="auto">
          <a:xfrm>
            <a:off x="2030413" y="2528888"/>
            <a:ext cx="1862137" cy="1708150"/>
          </a:xfrm>
          <a:prstGeom prst="octagon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6149" name="Octagon 6"/>
          <p:cNvSpPr>
            <a:spLocks noChangeArrowheads="1"/>
          </p:cNvSpPr>
          <p:nvPr/>
        </p:nvSpPr>
        <p:spPr bwMode="auto">
          <a:xfrm>
            <a:off x="2171700" y="2635250"/>
            <a:ext cx="344488" cy="450850"/>
          </a:xfrm>
          <a:prstGeom prst="octagon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00504"/>
            <a:ext cx="12858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429000"/>
            <a:ext cx="11715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357298"/>
            <a:ext cx="828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3116"/>
            <a:ext cx="16954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13"/>
          <p:cNvGrpSpPr/>
          <p:nvPr/>
        </p:nvGrpSpPr>
        <p:grpSpPr>
          <a:xfrm>
            <a:off x="2285984" y="1142984"/>
            <a:ext cx="2857500" cy="1571636"/>
            <a:chOff x="2714612" y="2285992"/>
            <a:chExt cx="2857500" cy="1571636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14612" y="2285992"/>
              <a:ext cx="2857500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28926" y="3257553"/>
              <a:ext cx="142875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0" descr="http://bijbelgetrouw.nl/media/1/20060216-ker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1500174"/>
            <a:ext cx="4095750" cy="38481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7655" y="1138620"/>
            <a:ext cx="3365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Hoe werken we?</a:t>
            </a:r>
            <a:endParaRPr lang="nl-NL" sz="3000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92593E-6 L 0.25989 0.147 " pathEditMode="relative" ptsTypes="AA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19688 -0.11551 " pathEditMode="relative" ptsTypes="AA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6.2963E-6 L -0.10226 -0.07339 " pathEditMode="relative" ptsTypes="AA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16945 0.031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0781 0.06296 " pathEditMode="relative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741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3347864" y="188640"/>
            <a:ext cx="20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Kaarten vergelijken</a:t>
            </a:r>
            <a:endParaRPr lang="nl-NL" b="1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175" y="225732"/>
            <a:ext cx="7883947" cy="6389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946" y="317838"/>
            <a:ext cx="7289638" cy="62113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725" y="328670"/>
            <a:ext cx="8513018" cy="359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883" y="3041779"/>
            <a:ext cx="5999586" cy="34803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 bwMode="auto">
          <a:xfrm>
            <a:off x="0" y="280276"/>
            <a:ext cx="3091793" cy="98096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cxnSp>
        <p:nvCxnSpPr>
          <p:cNvPr id="6" name="Straight Arrow Connector 5"/>
          <p:cNvCxnSpPr>
            <a:endCxn id="4" idx="6"/>
          </p:cNvCxnSpPr>
          <p:nvPr/>
        </p:nvCxnSpPr>
        <p:spPr bwMode="auto">
          <a:xfrm rot="10800000">
            <a:off x="3091794" y="770760"/>
            <a:ext cx="805793" cy="41165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928069" y="4904826"/>
            <a:ext cx="22159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Resultaat:</a:t>
            </a:r>
          </a:p>
          <a:p>
            <a:r>
              <a:rPr lang="nl-NL" dirty="0" smtClean="0"/>
              <a:t>kaart hamsters Limburg</a:t>
            </a:r>
            <a:endParaRPr lang="nl-NL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rot="10800000">
            <a:off x="4151641" y="4843520"/>
            <a:ext cx="2776429" cy="9076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649805"/>
            <a:ext cx="9144000" cy="58183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Eigen Leefomgeving:  </a:t>
            </a:r>
            <a:r>
              <a:rPr lang="en-U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profiel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locaties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kaarten</a:t>
            </a:r>
            <a:endParaRPr lang="nl-NL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7627" y="1596117"/>
            <a:ext cx="7356617" cy="4692715"/>
          </a:xfrm>
          <a:noFill/>
          <a:ln>
            <a:solidFill>
              <a:schemeClr val="accent1"/>
            </a:solidFill>
          </a:ln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58418"/>
            <a:ext cx="8730130" cy="5337110"/>
          </a:xfrm>
          <a:prstGeom prst="rect">
            <a:avLst/>
          </a:prstGeom>
          <a:noFill/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300" y="1233488"/>
            <a:ext cx="7847013" cy="571500"/>
          </a:xfrm>
        </p:spPr>
        <p:txBody>
          <a:bodyPr/>
          <a:lstStyle/>
          <a:p>
            <a:pPr>
              <a:defRPr/>
            </a:pPr>
            <a:r>
              <a:rPr lang="nl-NL" sz="2900" dirty="0" smtClean="0">
                <a:latin typeface="Arial" charset="0"/>
                <a:ea typeface="ＭＳ Ｐゴシック" charset="-128"/>
              </a:rPr>
              <a:t>Verdere ontwikkeling en beheer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369888" y="2036763"/>
            <a:ext cx="7858125" cy="4273550"/>
          </a:xfrm>
        </p:spPr>
        <p:txBody>
          <a:bodyPr/>
          <a:lstStyle/>
          <a:p>
            <a:pPr marL="395288" lvl="2" indent="-250825">
              <a:spcAft>
                <a:spcPts val="600"/>
              </a:spcAft>
              <a:buClr>
                <a:srgbClr val="000090"/>
              </a:buClr>
              <a:buFont typeface="Arial" charset="0"/>
              <a:buChar char="•"/>
            </a:pPr>
            <a:r>
              <a:rPr lang="nl-NL" sz="2400" dirty="0" smtClean="0">
                <a:latin typeface="Arial" charset="0"/>
                <a:ea typeface="ＭＳ Ｐゴシック" charset="-128"/>
              </a:rPr>
              <a:t>Hoe ziet het toekomstig beheer eruit?</a:t>
            </a:r>
          </a:p>
          <a:p>
            <a:pPr marL="395288" lvl="2" indent="-250825">
              <a:spcAft>
                <a:spcPts val="600"/>
              </a:spcAft>
              <a:buClr>
                <a:srgbClr val="000090"/>
              </a:buClr>
              <a:buFont typeface="Arial" charset="0"/>
              <a:buChar char="•"/>
            </a:pPr>
            <a:r>
              <a:rPr lang="nl-NL" sz="2400" dirty="0" smtClean="0">
                <a:latin typeface="Arial" charset="0"/>
                <a:ea typeface="ＭＳ Ｐゴシック" charset="-128"/>
              </a:rPr>
              <a:t>Welke bestaande initiatieven zijn in de atlas op te nemen?</a:t>
            </a:r>
          </a:p>
          <a:p>
            <a:pPr marL="395288" lvl="2" indent="-250825">
              <a:spcAft>
                <a:spcPts val="600"/>
              </a:spcAft>
              <a:buClr>
                <a:srgbClr val="000090"/>
              </a:buClr>
              <a:buFont typeface="Arial" charset="0"/>
              <a:buChar char="•"/>
            </a:pPr>
            <a:r>
              <a:rPr lang="nl-NL" sz="2400" dirty="0" smtClean="0">
                <a:latin typeface="Arial" charset="0"/>
                <a:ea typeface="ＭＳ Ｐゴシック" charset="-128"/>
              </a:rPr>
              <a:t>Welke nieuwe functionaliteiten wensen we?</a:t>
            </a:r>
          </a:p>
          <a:p>
            <a:pPr lvl="4">
              <a:buClr>
                <a:srgbClr val="000090"/>
              </a:buClr>
              <a:buSzPct val="75000"/>
              <a:buFont typeface="Courier New" charset="0"/>
              <a:buChar char="o"/>
            </a:pPr>
            <a:r>
              <a:rPr lang="nl-NL" sz="2400" dirty="0" smtClean="0">
                <a:latin typeface="Arial" charset="0"/>
                <a:ea typeface="ＭＳ Ｐゴシック" charset="-128"/>
              </a:rPr>
              <a:t>Denktank</a:t>
            </a:r>
          </a:p>
          <a:p>
            <a:pPr lvl="4">
              <a:buClr>
                <a:srgbClr val="000090"/>
              </a:buClr>
              <a:buSzPct val="75000"/>
              <a:buFont typeface="Courier New" charset="0"/>
              <a:buChar char="o"/>
            </a:pPr>
            <a:r>
              <a:rPr lang="nl-NL" sz="2400" dirty="0" smtClean="0">
                <a:latin typeface="Arial" charset="0"/>
                <a:ea typeface="ＭＳ Ｐゴシック" charset="-128"/>
              </a:rPr>
              <a:t>Gebruikerstesten</a:t>
            </a:r>
          </a:p>
          <a:p>
            <a:pPr lvl="4">
              <a:buClr>
                <a:srgbClr val="000090"/>
              </a:buClr>
              <a:buFont typeface="Arial" charset="0"/>
              <a:buChar char="•"/>
            </a:pPr>
            <a:endParaRPr lang="nl-NL" sz="2400" dirty="0" smtClean="0">
              <a:latin typeface="Arial" charset="0"/>
              <a:ea typeface="ＭＳ Ｐゴシック" charset="-128"/>
            </a:endParaRPr>
          </a:p>
          <a:p>
            <a:endParaRPr lang="nl-NL" dirty="0" smtClean="0">
              <a:latin typeface="Verdana" charset="0"/>
              <a:ea typeface="ＭＳ Ｐゴシック" charset="-128"/>
            </a:endParaRPr>
          </a:p>
          <a:p>
            <a:endParaRPr lang="nl-NL" dirty="0" smtClean="0">
              <a:latin typeface="Verdana" charset="0"/>
              <a:ea typeface="ＭＳ Ｐゴシック" charset="-128"/>
            </a:endParaRPr>
          </a:p>
          <a:p>
            <a:endParaRPr lang="nl-NL" dirty="0" smtClean="0">
              <a:latin typeface="Verdana" charset="0"/>
              <a:ea typeface="ＭＳ Ｐゴシック" charset="-128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1285875"/>
            <a:ext cx="9329738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2058276"/>
            <a:ext cx="7858180" cy="4013930"/>
          </a:xfrm>
        </p:spPr>
        <p:txBody>
          <a:bodyPr/>
          <a:lstStyle/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Wat wordt de Atlas Leefomgeving: een impressie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>
                <a:solidFill>
                  <a:srgbClr val="FF0000"/>
                </a:solidFill>
              </a:rPr>
              <a:t>Werk in uitvoering: de weg er naar toe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En wat betekent het voor een dataleverancier (bronhouder)?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Het tijdpad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Welke rol kunt u spelen bij de Atlas Leefomgeving?</a:t>
            </a:r>
          </a:p>
          <a:p>
            <a:pPr marL="342900" indent="-342900"/>
            <a:r>
              <a:rPr lang="nl-NL" dirty="0" smtClean="0"/>
              <a:t> 	 </a:t>
            </a:r>
            <a:endParaRPr lang="nl-NL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01102" y="3302000"/>
            <a:ext cx="4799724" cy="77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/>
        </p:nvSpPr>
        <p:spPr>
          <a:xfrm>
            <a:off x="178589" y="4732392"/>
            <a:ext cx="1946674" cy="1458409"/>
          </a:xfrm>
          <a:prstGeom prst="ellipse">
            <a:avLst/>
          </a:prstGeom>
          <a:solidFill>
            <a:srgbClr val="00408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6590120" y="4870046"/>
            <a:ext cx="2286016" cy="1271150"/>
          </a:xfrm>
          <a:prstGeom prst="ellipse">
            <a:avLst/>
          </a:prstGeom>
          <a:solidFill>
            <a:srgbClr val="4C4C4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b="1"/>
          </a:p>
        </p:txBody>
      </p:sp>
      <p:sp>
        <p:nvSpPr>
          <p:cNvPr id="9" name="Ovaal 8"/>
          <p:cNvSpPr/>
          <p:nvPr/>
        </p:nvSpPr>
        <p:spPr>
          <a:xfrm>
            <a:off x="6409544" y="1309592"/>
            <a:ext cx="2043663" cy="1190539"/>
          </a:xfrm>
          <a:prstGeom prst="ellipse">
            <a:avLst/>
          </a:prstGeom>
          <a:solidFill>
            <a:srgbClr val="408000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97275" y="1150855"/>
            <a:ext cx="1857388" cy="1230222"/>
          </a:xfrm>
          <a:prstGeom prst="ellipse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1686673" y="2466965"/>
            <a:ext cx="6042258" cy="280117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>
                <a:solidFill>
                  <a:srgbClr val="FFFFFF"/>
                </a:solidFill>
                <a:cs typeface="Arial" charset="0"/>
              </a:rPr>
              <a:t>www.atlasleefomgeving.nl</a:t>
            </a: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682625" y="1476375"/>
            <a:ext cx="1450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Arial" charset="0"/>
              </a:rPr>
              <a:t>ICT bouw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6630988" y="1633538"/>
            <a:ext cx="1495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>
                <a:solidFill>
                  <a:schemeClr val="bg1"/>
                </a:solidFill>
                <a:latin typeface="Arial" charset="0"/>
              </a:rPr>
              <a:t>Inhoud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6740525" y="5238750"/>
            <a:ext cx="2020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Arial" charset="0"/>
              </a:rPr>
              <a:t>Implementatie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36556" y="5149857"/>
            <a:ext cx="1279883" cy="707886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nl-NL" sz="2000" b="1">
                <a:solidFill>
                  <a:schemeClr val="bg1"/>
                </a:solidFill>
                <a:latin typeface="Arial" charset="0"/>
              </a:rPr>
              <a:t>Beheer &amp; ontw</a:t>
            </a:r>
          </a:p>
        </p:txBody>
      </p:sp>
      <p:cxnSp>
        <p:nvCxnSpPr>
          <p:cNvPr id="16" name="Rechte verbindingslijn met pijl 15"/>
          <p:cNvCxnSpPr>
            <a:cxnSpLocks noChangeShapeType="1"/>
          </p:cNvCxnSpPr>
          <p:nvPr/>
        </p:nvCxnSpPr>
        <p:spPr bwMode="auto">
          <a:xfrm rot="16200000" flipH="1">
            <a:off x="2332038" y="1935163"/>
            <a:ext cx="928687" cy="6429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7" name="Rechte verbindingslijn met pijl 16"/>
          <p:cNvCxnSpPr>
            <a:cxnSpLocks noChangeShapeType="1"/>
          </p:cNvCxnSpPr>
          <p:nvPr/>
        </p:nvCxnSpPr>
        <p:spPr bwMode="auto">
          <a:xfrm rot="5400000">
            <a:off x="5996782" y="2189956"/>
            <a:ext cx="554038" cy="365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8" name="Rechte verbindingslijn met pijl 17"/>
          <p:cNvCxnSpPr>
            <a:cxnSpLocks noChangeShapeType="1"/>
          </p:cNvCxnSpPr>
          <p:nvPr/>
        </p:nvCxnSpPr>
        <p:spPr bwMode="auto">
          <a:xfrm rot="10800000">
            <a:off x="6448425" y="4891088"/>
            <a:ext cx="307975" cy="219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9" name="Rechte verbindingslijn met pijl 18"/>
          <p:cNvCxnSpPr>
            <a:cxnSpLocks noChangeShapeType="1"/>
          </p:cNvCxnSpPr>
          <p:nvPr/>
        </p:nvCxnSpPr>
        <p:spPr bwMode="auto">
          <a:xfrm rot="5400000" flipH="1" flipV="1">
            <a:off x="1996281" y="4715669"/>
            <a:ext cx="536575" cy="4714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40"/>
          <p:cNvSpPr/>
          <p:nvPr/>
        </p:nvSpPr>
        <p:spPr>
          <a:xfrm>
            <a:off x="2749550" y="0"/>
            <a:ext cx="4500563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/>
          </a:p>
        </p:txBody>
      </p:sp>
      <p:sp>
        <p:nvSpPr>
          <p:cNvPr id="31" name="Rechthoek 3"/>
          <p:cNvSpPr/>
          <p:nvPr/>
        </p:nvSpPr>
        <p:spPr>
          <a:xfrm>
            <a:off x="366713" y="2286000"/>
            <a:ext cx="152717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2400" dirty="0"/>
              <a:t>Kaartdata</a:t>
            </a:r>
          </a:p>
        </p:txBody>
      </p:sp>
      <p:sp>
        <p:nvSpPr>
          <p:cNvPr id="32" name="Rechthoek 4"/>
          <p:cNvSpPr/>
          <p:nvPr/>
        </p:nvSpPr>
        <p:spPr>
          <a:xfrm>
            <a:off x="307975" y="3786188"/>
            <a:ext cx="186531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2400" dirty="0" err="1"/>
              <a:t>Meta</a:t>
            </a:r>
            <a:r>
              <a:rPr lang="nl-NL" dirty="0"/>
              <a:t> data</a:t>
            </a:r>
          </a:p>
        </p:txBody>
      </p:sp>
      <p:sp>
        <p:nvSpPr>
          <p:cNvPr id="33" name="Rechthoek 7"/>
          <p:cNvSpPr/>
          <p:nvPr/>
        </p:nvSpPr>
        <p:spPr>
          <a:xfrm>
            <a:off x="3095625" y="566738"/>
            <a:ext cx="3429000" cy="191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/>
          </a:p>
        </p:txBody>
      </p:sp>
      <p:sp>
        <p:nvSpPr>
          <p:cNvPr id="35" name="Rechthoek 8"/>
          <p:cNvSpPr/>
          <p:nvPr/>
        </p:nvSpPr>
        <p:spPr>
          <a:xfrm>
            <a:off x="3321050" y="571500"/>
            <a:ext cx="2643188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/>
          </a:p>
        </p:txBody>
      </p:sp>
      <p:sp>
        <p:nvSpPr>
          <p:cNvPr id="36" name="Rechthoek 9"/>
          <p:cNvSpPr/>
          <p:nvPr/>
        </p:nvSpPr>
        <p:spPr>
          <a:xfrm>
            <a:off x="3392488" y="1357313"/>
            <a:ext cx="1071562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/>
          </a:p>
        </p:txBody>
      </p:sp>
      <p:sp>
        <p:nvSpPr>
          <p:cNvPr id="38" name="Rechthoek 10"/>
          <p:cNvSpPr/>
          <p:nvPr/>
        </p:nvSpPr>
        <p:spPr>
          <a:xfrm>
            <a:off x="5321300" y="4929188"/>
            <a:ext cx="1000125" cy="154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2400" dirty="0"/>
              <a:t>CMS</a:t>
            </a:r>
          </a:p>
        </p:txBody>
      </p:sp>
      <p:sp>
        <p:nvSpPr>
          <p:cNvPr id="42" name="Rechthoek 11"/>
          <p:cNvSpPr/>
          <p:nvPr/>
        </p:nvSpPr>
        <p:spPr>
          <a:xfrm>
            <a:off x="4821238" y="1357313"/>
            <a:ext cx="1143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/>
          </a:p>
        </p:txBody>
      </p:sp>
      <p:cxnSp>
        <p:nvCxnSpPr>
          <p:cNvPr id="43" name="Rechte verbindingslijn 18"/>
          <p:cNvCxnSpPr>
            <a:stCxn id="31" idx="3"/>
          </p:cNvCxnSpPr>
          <p:nvPr/>
        </p:nvCxnSpPr>
        <p:spPr>
          <a:xfrm>
            <a:off x="1893888" y="2857500"/>
            <a:ext cx="13557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21"/>
          <p:cNvCxnSpPr/>
          <p:nvPr/>
        </p:nvCxnSpPr>
        <p:spPr>
          <a:xfrm rot="5400000">
            <a:off x="2819400" y="3286125"/>
            <a:ext cx="8588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22"/>
          <p:cNvCxnSpPr/>
          <p:nvPr/>
        </p:nvCxnSpPr>
        <p:spPr>
          <a:xfrm>
            <a:off x="1892300" y="4429125"/>
            <a:ext cx="1357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23"/>
          <p:cNvCxnSpPr/>
          <p:nvPr/>
        </p:nvCxnSpPr>
        <p:spPr>
          <a:xfrm rot="5400000">
            <a:off x="2893219" y="4071144"/>
            <a:ext cx="714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al 27"/>
          <p:cNvSpPr/>
          <p:nvPr/>
        </p:nvSpPr>
        <p:spPr>
          <a:xfrm>
            <a:off x="3178175" y="3500438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/>
          </a:p>
        </p:txBody>
      </p:sp>
      <p:cxnSp>
        <p:nvCxnSpPr>
          <p:cNvPr id="50" name="Rechte verbindingslijn 33"/>
          <p:cNvCxnSpPr/>
          <p:nvPr/>
        </p:nvCxnSpPr>
        <p:spPr>
          <a:xfrm rot="16200000" flipH="1">
            <a:off x="3755231" y="3145632"/>
            <a:ext cx="3175" cy="931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36"/>
          <p:cNvCxnSpPr/>
          <p:nvPr/>
        </p:nvCxnSpPr>
        <p:spPr>
          <a:xfrm rot="16200000" flipV="1">
            <a:off x="3634582" y="3171031"/>
            <a:ext cx="1265238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38"/>
          <p:cNvCxnSpPr/>
          <p:nvPr/>
        </p:nvCxnSpPr>
        <p:spPr>
          <a:xfrm rot="5400000">
            <a:off x="3642519" y="4252119"/>
            <a:ext cx="12128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hoek 39"/>
          <p:cNvSpPr/>
          <p:nvPr/>
        </p:nvSpPr>
        <p:spPr>
          <a:xfrm>
            <a:off x="3244850" y="4929188"/>
            <a:ext cx="1506538" cy="1528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2400" dirty="0"/>
              <a:t>Lokaal</a:t>
            </a:r>
          </a:p>
          <a:p>
            <a:pPr algn="ctr">
              <a:defRPr/>
            </a:pPr>
            <a:r>
              <a:rPr lang="nl-NL" dirty="0"/>
              <a:t>Kaart-</a:t>
            </a:r>
          </a:p>
          <a:p>
            <a:pPr algn="ctr">
              <a:defRPr/>
            </a:pPr>
            <a:r>
              <a:rPr lang="nl-NL" dirty="0"/>
              <a:t>opslag</a:t>
            </a:r>
          </a:p>
        </p:txBody>
      </p:sp>
      <p:sp>
        <p:nvSpPr>
          <p:cNvPr id="14355" name="Tekstvak 41"/>
          <p:cNvSpPr txBox="1">
            <a:spLocks noChangeArrowheads="1"/>
          </p:cNvSpPr>
          <p:nvPr/>
        </p:nvSpPr>
        <p:spPr bwMode="auto">
          <a:xfrm>
            <a:off x="89217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endParaRPr lang="nl-NL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56" name="Rechte verbindingslijn met pijl 43"/>
          <p:cNvCxnSpPr/>
          <p:nvPr/>
        </p:nvCxnSpPr>
        <p:spPr>
          <a:xfrm rot="16200000" flipV="1">
            <a:off x="4636294" y="3747294"/>
            <a:ext cx="236220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47"/>
          <p:cNvCxnSpPr/>
          <p:nvPr/>
        </p:nvCxnSpPr>
        <p:spPr>
          <a:xfrm rot="10800000">
            <a:off x="6392863" y="5643563"/>
            <a:ext cx="1714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1"/>
          <p:cNvCxnSpPr>
            <a:cxnSpLocks noChangeShapeType="1"/>
          </p:cNvCxnSpPr>
          <p:nvPr/>
        </p:nvCxnSpPr>
        <p:spPr bwMode="auto">
          <a:xfrm>
            <a:off x="2392363" y="2571750"/>
            <a:ext cx="5500687" cy="1588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14359" name="Tekstvak 53"/>
          <p:cNvSpPr txBox="1">
            <a:spLocks noChangeArrowheads="1"/>
          </p:cNvSpPr>
          <p:nvPr/>
        </p:nvSpPr>
        <p:spPr bwMode="auto">
          <a:xfrm>
            <a:off x="7535863" y="285750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 sz="1800" b="1">
                <a:solidFill>
                  <a:schemeClr val="tx1"/>
                </a:solidFill>
                <a:latin typeface="Arial" charset="0"/>
              </a:rPr>
              <a:t>Achterkant</a:t>
            </a:r>
          </a:p>
        </p:txBody>
      </p:sp>
      <p:sp>
        <p:nvSpPr>
          <p:cNvPr id="14360" name="Tekstvak 54"/>
          <p:cNvSpPr txBox="1">
            <a:spLocks noChangeArrowheads="1"/>
          </p:cNvSpPr>
          <p:nvPr/>
        </p:nvSpPr>
        <p:spPr bwMode="auto">
          <a:xfrm>
            <a:off x="7535863" y="2071688"/>
            <a:ext cx="1185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 sz="1800" b="1" dirty="0">
                <a:solidFill>
                  <a:schemeClr val="tx1"/>
                </a:solidFill>
                <a:latin typeface="Arial" charset="0"/>
              </a:rPr>
              <a:t>Voorkant</a:t>
            </a:r>
          </a:p>
        </p:txBody>
      </p:sp>
      <p:sp>
        <p:nvSpPr>
          <p:cNvPr id="14361" name="Tekstvak 55"/>
          <p:cNvSpPr txBox="1">
            <a:spLocks noChangeArrowheads="1"/>
          </p:cNvSpPr>
          <p:nvPr/>
        </p:nvSpPr>
        <p:spPr bwMode="auto">
          <a:xfrm>
            <a:off x="7392988" y="51435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 dirty="0">
                <a:solidFill>
                  <a:schemeClr val="tx1"/>
                </a:solidFill>
                <a:latin typeface="Arial" charset="0"/>
              </a:rPr>
              <a:t>Redacteur</a:t>
            </a:r>
          </a:p>
        </p:txBody>
      </p:sp>
      <p:sp>
        <p:nvSpPr>
          <p:cNvPr id="63" name="Rechthoek 56"/>
          <p:cNvSpPr/>
          <p:nvPr/>
        </p:nvSpPr>
        <p:spPr>
          <a:xfrm>
            <a:off x="3095625" y="128588"/>
            <a:ext cx="34290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l-NL" sz="2400">
                <a:solidFill>
                  <a:srgbClr val="FFFFFF"/>
                </a:solidFill>
                <a:cs typeface="Arial" charset="0"/>
              </a:rPr>
              <a:t>www.atlasinfo.nl</a:t>
            </a:r>
          </a:p>
        </p:txBody>
      </p:sp>
      <p:sp>
        <p:nvSpPr>
          <p:cNvPr id="14363" name="Tekstvak 57"/>
          <p:cNvSpPr txBox="1">
            <a:spLocks noChangeArrowheads="1"/>
          </p:cNvSpPr>
          <p:nvPr/>
        </p:nvSpPr>
        <p:spPr bwMode="auto">
          <a:xfrm>
            <a:off x="606425" y="1500188"/>
            <a:ext cx="1980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 sz="2000" dirty="0" smtClean="0"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charset="0"/>
              </a:rPr>
              <a:t>Dataleverancier</a:t>
            </a:r>
            <a:endParaRPr lang="nl-NL" sz="2000" dirty="0"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64" name="Tekstvak 58"/>
          <p:cNvSpPr txBox="1">
            <a:spLocks noChangeArrowheads="1"/>
          </p:cNvSpPr>
          <p:nvPr/>
        </p:nvSpPr>
        <p:spPr bwMode="auto">
          <a:xfrm>
            <a:off x="1963738" y="257175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 sz="1800" b="1">
                <a:solidFill>
                  <a:schemeClr val="tx1"/>
                </a:solidFill>
                <a:latin typeface="Arial" charset="0"/>
              </a:rPr>
              <a:t>WFS</a:t>
            </a:r>
          </a:p>
        </p:txBody>
      </p:sp>
      <p:sp>
        <p:nvSpPr>
          <p:cNvPr id="14365" name="Tekstvak 59"/>
          <p:cNvSpPr txBox="1">
            <a:spLocks noChangeArrowheads="1"/>
          </p:cNvSpPr>
          <p:nvPr/>
        </p:nvSpPr>
        <p:spPr bwMode="auto">
          <a:xfrm>
            <a:off x="1963738" y="3000375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 sz="1800" b="1">
                <a:solidFill>
                  <a:schemeClr val="tx1"/>
                </a:solidFill>
                <a:latin typeface="Arial" charset="0"/>
              </a:rPr>
              <a:t>WMS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3012966" y="113861"/>
            <a:ext cx="3871310" cy="244365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208345" y="1760482"/>
            <a:ext cx="1611586" cy="86710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rot="16200000" flipV="1">
            <a:off x="6827347" y="1545898"/>
            <a:ext cx="507999" cy="42917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Oval 51"/>
          <p:cNvSpPr/>
          <p:nvPr/>
        </p:nvSpPr>
        <p:spPr bwMode="auto">
          <a:xfrm>
            <a:off x="324069" y="1366345"/>
            <a:ext cx="2105572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41586" y="1226206"/>
            <a:ext cx="2618828" cy="77951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rot="5400000">
            <a:off x="1471449" y="2084551"/>
            <a:ext cx="218965" cy="14889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rot="16200000" flipH="1">
            <a:off x="853966" y="2868448"/>
            <a:ext cx="1672897" cy="3503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843517" y="4755931"/>
            <a:ext cx="2487449" cy="183931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62414" y="4957380"/>
            <a:ext cx="10170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tekst</a:t>
            </a:r>
            <a:endParaRPr lang="nl-NL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69" name="Straight Arrow Connector 68"/>
          <p:cNvCxnSpPr>
            <a:endCxn id="38" idx="3"/>
          </p:cNvCxnSpPr>
          <p:nvPr/>
        </p:nvCxnSpPr>
        <p:spPr bwMode="auto">
          <a:xfrm rot="5400000">
            <a:off x="6242735" y="5430208"/>
            <a:ext cx="352371" cy="19498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0" name="Oval 69"/>
          <p:cNvSpPr/>
          <p:nvPr/>
        </p:nvSpPr>
        <p:spPr bwMode="auto">
          <a:xfrm>
            <a:off x="2934138" y="4615793"/>
            <a:ext cx="1988207" cy="197069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0414" y="5517932"/>
            <a:ext cx="32688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Verhogen snelheid</a:t>
            </a:r>
            <a:endParaRPr lang="nl-NL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2286000" y="5395311"/>
            <a:ext cx="621862" cy="26275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4" name="Tijdelijke aanduiding voor voettekst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Schakeldag 7 juni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55" grpId="0" animBg="1"/>
      <p:bldP spid="64" grpId="0" animBg="1"/>
      <p:bldP spid="65" grpId="0"/>
      <p:bldP spid="70" grpId="0" animBg="1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6"/>
          <p:cNvSpPr>
            <a:spLocks noGrp="1"/>
          </p:cNvSpPr>
          <p:nvPr>
            <p:ph idx="1"/>
          </p:nvPr>
        </p:nvSpPr>
        <p:spPr>
          <a:xfrm>
            <a:off x="428596" y="1142984"/>
            <a:ext cx="6594475" cy="844544"/>
          </a:xfrm>
        </p:spPr>
        <p:txBody>
          <a:bodyPr>
            <a:normAutofit fontScale="92500" lnSpcReduction="20000"/>
          </a:bodyPr>
          <a:lstStyle/>
          <a:p>
            <a:r>
              <a:rPr lang="nl-NL" sz="3000" dirty="0" smtClean="0">
                <a:solidFill>
                  <a:schemeClr val="tx2"/>
                </a:solidFill>
                <a:latin typeface="Verdana" charset="0"/>
                <a:ea typeface="ＭＳ Ｐゴシック" charset="-128"/>
              </a:rPr>
              <a:t>Dus hebben we heel veel thema websites</a:t>
            </a:r>
          </a:p>
        </p:txBody>
      </p:sp>
      <p:pic>
        <p:nvPicPr>
          <p:cNvPr id="5" name="Afbeelding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714488"/>
            <a:ext cx="4780915" cy="38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85926"/>
            <a:ext cx="4780915" cy="38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000240"/>
            <a:ext cx="4780915" cy="38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143116"/>
            <a:ext cx="4780915" cy="38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590800"/>
            <a:ext cx="4780915" cy="38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doen al mee?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2058276"/>
            <a:ext cx="7858180" cy="401393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Aft>
                <a:spcPts val="600"/>
              </a:spcAft>
            </a:pPr>
            <a:r>
              <a:rPr lang="nl-NL" dirty="0" smtClean="0"/>
              <a:t>Provincies</a:t>
            </a:r>
          </a:p>
          <a:p>
            <a:pPr marL="342900" indent="-342900">
              <a:spcAft>
                <a:spcPts val="1800"/>
              </a:spcAft>
              <a:buClr>
                <a:schemeClr val="tx2"/>
              </a:buClr>
              <a:buSzPct val="140000"/>
              <a:buFont typeface="Arial"/>
              <a:buChar char="•"/>
            </a:pPr>
            <a:r>
              <a:rPr lang="nl-NL" dirty="0" smtClean="0"/>
              <a:t>Overijssel, Gelderland, Utrecht, </a:t>
            </a:r>
            <a:r>
              <a:rPr lang="nl-NL" dirty="0" err="1" smtClean="0"/>
              <a:t>N-Holland</a:t>
            </a:r>
            <a:r>
              <a:rPr lang="nl-NL" dirty="0" smtClean="0"/>
              <a:t>, </a:t>
            </a:r>
            <a:r>
              <a:rPr lang="nl-NL" dirty="0" err="1" smtClean="0"/>
              <a:t>N-Brabant</a:t>
            </a:r>
            <a:r>
              <a:rPr lang="nl-NL" dirty="0" smtClean="0"/>
              <a:t> en Limburg</a:t>
            </a:r>
          </a:p>
          <a:p>
            <a:pPr marL="342900" indent="-342900">
              <a:spcAft>
                <a:spcPts val="0"/>
              </a:spcAft>
            </a:pPr>
            <a:r>
              <a:rPr lang="nl-NL" dirty="0" smtClean="0"/>
              <a:t>Gemeenten</a:t>
            </a:r>
          </a:p>
          <a:p>
            <a:pPr marL="342900" indent="-342900">
              <a:spcAft>
                <a:spcPts val="2400"/>
              </a:spcAft>
              <a:buClr>
                <a:schemeClr val="tx2"/>
              </a:buClr>
              <a:buSzPct val="140000"/>
              <a:buFont typeface="Arial"/>
              <a:buChar char="•"/>
            </a:pPr>
            <a:r>
              <a:rPr lang="nl-NL" dirty="0" smtClean="0"/>
              <a:t>Amsterdam, Breda, Enschede, Stadsregio Rotterdam (15 gemeenten), Regio Stedendriehoek (7 gemeenten), 7 Limburgse gemeenten (met </a:t>
            </a:r>
            <a:r>
              <a:rPr lang="nl-NL" dirty="0" err="1" smtClean="0"/>
              <a:t>prov</a:t>
            </a:r>
            <a:r>
              <a:rPr lang="nl-NL" dirty="0" smtClean="0"/>
              <a:t>)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140000"/>
            </a:pPr>
            <a:r>
              <a:rPr lang="nl-NL" dirty="0" smtClean="0"/>
              <a:t>Milieudienst</a:t>
            </a:r>
          </a:p>
          <a:p>
            <a:pPr marL="342900" indent="-342900">
              <a:buClr>
                <a:schemeClr val="tx2"/>
              </a:buClr>
              <a:buSzPct val="140000"/>
              <a:buFont typeface="Arial"/>
              <a:buChar char="•"/>
            </a:pPr>
            <a:r>
              <a:rPr lang="nl-NL" dirty="0" smtClean="0"/>
              <a:t>SRE(21 gemeenten)</a:t>
            </a:r>
          </a:p>
          <a:p>
            <a:pPr marL="342900" indent="-342900">
              <a:buClr>
                <a:schemeClr val="tx2"/>
              </a:buClr>
              <a:buSzPct val="140000"/>
              <a:buFont typeface="Arial"/>
              <a:buChar char="•"/>
            </a:pPr>
            <a:r>
              <a:rPr lang="nl-NL" dirty="0" smtClean="0"/>
              <a:t>DCMR (als onderdeel van stadsregio)</a:t>
            </a:r>
          </a:p>
          <a:p>
            <a:pPr marL="342900" indent="-342900">
              <a:buClr>
                <a:schemeClr val="tx2"/>
              </a:buClr>
              <a:buSzPct val="140000"/>
              <a:buFont typeface="Arial"/>
              <a:buChar char="•"/>
            </a:pPr>
            <a:r>
              <a:rPr lang="nl-NL" dirty="0" smtClean="0"/>
              <a:t>MZOU (9 gemeenten)</a:t>
            </a:r>
          </a:p>
          <a:p>
            <a:pPr marL="342900" indent="-342900">
              <a:buClr>
                <a:schemeClr val="tx2"/>
              </a:buClr>
              <a:buSzPct val="140000"/>
              <a:buFont typeface="Arial"/>
              <a:buChar char="•"/>
            </a:pPr>
            <a:endParaRPr lang="nl-NL" dirty="0" smtClean="0"/>
          </a:p>
          <a:p>
            <a:pPr marL="342900" indent="-342900">
              <a:buClr>
                <a:schemeClr val="tx2"/>
              </a:buClr>
              <a:buSzPct val="140000"/>
            </a:pPr>
            <a:r>
              <a:rPr lang="nl-NL" dirty="0" smtClean="0"/>
              <a:t>En: RIVM, PBL, PRORAIL</a:t>
            </a:r>
          </a:p>
          <a:p>
            <a:pPr marL="342900" indent="-342900">
              <a:buClr>
                <a:schemeClr val="tx2"/>
              </a:buClr>
              <a:buSzPct val="140000"/>
            </a:pPr>
            <a:endParaRPr lang="nl-NL" dirty="0" smtClean="0"/>
          </a:p>
          <a:p>
            <a:pPr marL="342900" indent="-342900">
              <a:buFont typeface="Wingdings" charset="2"/>
              <a:buAutoNum type="arabicPlain"/>
            </a:pPr>
            <a:endParaRPr lang="nl-NL" dirty="0" smtClean="0"/>
          </a:p>
          <a:p>
            <a:pPr marL="342900" indent="-342900"/>
            <a:r>
              <a:rPr lang="nl-NL" dirty="0" smtClean="0"/>
              <a:t> 	 </a:t>
            </a:r>
            <a:endParaRPr lang="nl-NL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01102" y="3302000"/>
            <a:ext cx="4799724" cy="77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lijkbenige driehoek 7"/>
          <p:cNvSpPr/>
          <p:nvPr/>
        </p:nvSpPr>
        <p:spPr>
          <a:xfrm>
            <a:off x="2928926" y="1643050"/>
            <a:ext cx="3643338" cy="27146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85776"/>
            <a:ext cx="7467600" cy="1143000"/>
          </a:xfrm>
        </p:spPr>
        <p:txBody>
          <a:bodyPr/>
          <a:lstStyle/>
          <a:p>
            <a:r>
              <a:rPr lang="nl-NL" dirty="0" err="1" smtClean="0">
                <a:solidFill>
                  <a:schemeClr val="accent4"/>
                </a:solidFill>
              </a:rPr>
              <a:t>Inrichtings</a:t>
            </a:r>
            <a:r>
              <a:rPr lang="nl-NL" dirty="0" smtClean="0">
                <a:solidFill>
                  <a:schemeClr val="accent4"/>
                </a:solidFill>
              </a:rPr>
              <a:t> voorstel beheer</a:t>
            </a: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3190875" y="571480"/>
            <a:ext cx="2886075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Opdrachtgever</a:t>
            </a: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3505200" y="1581137"/>
            <a:ext cx="2581275" cy="714380"/>
          </a:xfrm>
          <a:prstGeom prst="roundRect">
            <a:avLst/>
          </a:prstGeom>
          <a:solidFill>
            <a:srgbClr val="4C7C8B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Opdrachtnemer</a:t>
            </a:r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514350" y="3267076"/>
            <a:ext cx="2362190" cy="1267002"/>
          </a:xfrm>
          <a:prstGeom prst="roundRect">
            <a:avLst/>
          </a:prstGeom>
          <a:solidFill>
            <a:srgbClr val="8040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Bronhouders/ gebruiker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6396048" y="3305176"/>
            <a:ext cx="2557452" cy="1225034"/>
          </a:xfrm>
          <a:prstGeom prst="roundRect">
            <a:avLst/>
          </a:prstGeom>
          <a:solidFill>
            <a:srgbClr val="4C4C4C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inhoudbeheer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3581399" y="3343275"/>
            <a:ext cx="2238375" cy="1157295"/>
          </a:xfrm>
          <a:prstGeom prst="roundRect">
            <a:avLst/>
          </a:prstGeom>
          <a:solidFill>
            <a:srgbClr val="4C7C8B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Functioneel </a:t>
            </a:r>
          </a:p>
          <a:p>
            <a:pPr algn="ctr"/>
            <a:r>
              <a:rPr lang="nl-NL" dirty="0" smtClean="0"/>
              <a:t>beheerder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1876425" y="5072074"/>
            <a:ext cx="5838825" cy="155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2924175" y="5743574"/>
            <a:ext cx="1647825" cy="485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Hosting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5081591" y="5748352"/>
            <a:ext cx="2262184" cy="747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Applicatie beheer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948266" y="5050407"/>
            <a:ext cx="1728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Techniek</a:t>
            </a:r>
            <a:endParaRPr lang="nl-NL" dirty="0"/>
          </a:p>
        </p:txBody>
      </p:sp>
      <p:cxnSp>
        <p:nvCxnSpPr>
          <p:cNvPr id="17" name="Rechte verbindingslijn met pijl 16"/>
          <p:cNvCxnSpPr/>
          <p:nvPr/>
        </p:nvCxnSpPr>
        <p:spPr>
          <a:xfrm rot="5400000">
            <a:off x="4324352" y="2876551"/>
            <a:ext cx="981074" cy="9523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>
            <a:endCxn id="12" idx="0"/>
          </p:cNvCxnSpPr>
          <p:nvPr/>
        </p:nvCxnSpPr>
        <p:spPr>
          <a:xfrm rot="16200000" flipH="1">
            <a:off x="4506117" y="4782353"/>
            <a:ext cx="571504" cy="7938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>
            <a:stCxn id="11" idx="1"/>
            <a:endCxn id="9" idx="3"/>
          </p:cNvCxnSpPr>
          <p:nvPr/>
        </p:nvCxnSpPr>
        <p:spPr>
          <a:xfrm rot="10800000">
            <a:off x="2876541" y="3900577"/>
            <a:ext cx="704859" cy="21346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endCxn id="10" idx="1"/>
          </p:cNvCxnSpPr>
          <p:nvPr/>
        </p:nvCxnSpPr>
        <p:spPr>
          <a:xfrm flipV="1">
            <a:off x="6115058" y="3917693"/>
            <a:ext cx="280990" cy="13755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kromde verbindingslijn 26"/>
          <p:cNvCxnSpPr/>
          <p:nvPr/>
        </p:nvCxnSpPr>
        <p:spPr>
          <a:xfrm rot="10800000" flipH="1" flipV="1">
            <a:off x="3181349" y="966769"/>
            <a:ext cx="314325" cy="1009657"/>
          </a:xfrm>
          <a:prstGeom prst="curvedConnector3">
            <a:avLst>
              <a:gd name="adj1" fmla="val -72727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kromde verbindingslijn 29"/>
          <p:cNvCxnSpPr>
            <a:stCxn id="6" idx="3"/>
            <a:endCxn id="7" idx="3"/>
          </p:cNvCxnSpPr>
          <p:nvPr/>
        </p:nvCxnSpPr>
        <p:spPr>
          <a:xfrm>
            <a:off x="6076950" y="928670"/>
            <a:ext cx="9525" cy="1009657"/>
          </a:xfrm>
          <a:prstGeom prst="curvedConnector3">
            <a:avLst>
              <a:gd name="adj1" fmla="val 25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8"/>
            <a:ext cx="7847038" cy="974133"/>
          </a:xfrm>
        </p:spPr>
        <p:txBody>
          <a:bodyPr>
            <a:normAutofit/>
          </a:bodyPr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2058276"/>
            <a:ext cx="7858180" cy="4013930"/>
          </a:xfrm>
        </p:spPr>
        <p:txBody>
          <a:bodyPr/>
          <a:lstStyle/>
          <a:p>
            <a:pPr marL="342900" indent="-342900">
              <a:buFont typeface="Wingdings" charset="2"/>
              <a:buAutoNum type="arabicPlain"/>
            </a:pPr>
            <a:endParaRPr lang="nl-NL" dirty="0" smtClean="0"/>
          </a:p>
          <a:p>
            <a:pPr marL="342900" indent="-342900">
              <a:buFont typeface="Wingdings" charset="2"/>
              <a:buAutoNum type="arabicPlain"/>
            </a:pPr>
            <a:endParaRPr lang="nl-NL" dirty="0" smtClean="0"/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Wat wordt de Atlas Leefomgeving: een impressie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Werk in uitvoering: de weg er naar toe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En wat betekent het voor een dataleverancier (bronhouder)?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Het tijdpad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Welke rol kunt u spelen bij de Atlas Leefomgeving?</a:t>
            </a:r>
          </a:p>
          <a:p>
            <a:pPr marL="342900" indent="-342900"/>
            <a:r>
              <a:rPr lang="nl-NL" dirty="0" smtClean="0"/>
              <a:t> 	</a:t>
            </a:r>
            <a:endParaRPr lang="nl-NL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01102" y="3302000"/>
            <a:ext cx="4799724" cy="77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 bwMode="auto">
          <a:xfrm>
            <a:off x="4563241" y="1042276"/>
            <a:ext cx="3349297" cy="1698717"/>
          </a:xfrm>
          <a:prstGeom prst="wedgeEllipseCallout">
            <a:avLst>
              <a:gd name="adj1" fmla="val -25017"/>
              <a:gd name="adj2" fmla="val 90343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8276" y="1480207"/>
            <a:ext cx="316350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err="1" smtClean="0">
                <a:solidFill>
                  <a:srgbClr val="FF0000"/>
                </a:solidFill>
              </a:rPr>
              <a:t>Arne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Willigenburg</a:t>
            </a:r>
            <a:endParaRPr lang="nl-NL" dirty="0" smtClean="0">
              <a:solidFill>
                <a:srgbClr val="FF0000"/>
              </a:solidFill>
            </a:endParaRPr>
          </a:p>
          <a:p>
            <a:pPr algn="ctr"/>
            <a:r>
              <a:rPr lang="nl-NL" sz="1800" dirty="0" err="1" smtClean="0">
                <a:solidFill>
                  <a:srgbClr val="FF0000"/>
                </a:solidFill>
              </a:rPr>
              <a:t>Prov</a:t>
            </a:r>
            <a:r>
              <a:rPr lang="nl-NL" sz="1800" dirty="0" smtClean="0">
                <a:solidFill>
                  <a:srgbClr val="FF0000"/>
                </a:solidFill>
              </a:rPr>
              <a:t> Overijssel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300" y="1233488"/>
            <a:ext cx="7847013" cy="571500"/>
          </a:xfrm>
        </p:spPr>
        <p:txBody>
          <a:bodyPr/>
          <a:lstStyle/>
          <a:p>
            <a:pPr>
              <a:defRPr/>
            </a:pPr>
            <a:r>
              <a:rPr lang="nl-NL" sz="2800" dirty="0" smtClean="0">
                <a:latin typeface="Arial" charset="0"/>
                <a:ea typeface="ＭＳ Ｐゴシック" charset="-128"/>
              </a:rPr>
              <a:t>Stappen voor Dataleveranciers</a:t>
            </a:r>
            <a:r>
              <a:rPr lang="nl-NL" sz="2900" b="1" dirty="0" smtClean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7411" name="Content Placeholder 7" descr="j0149396.pict"/>
          <p:cNvPicPr>
            <a:picLocks noGrp="1" noChangeAspect="1"/>
          </p:cNvPicPr>
          <p:nvPr>
            <p:ph idx="1"/>
          </p:nvPr>
        </p:nvPicPr>
        <p:blipFill>
          <a:blip r:embed="rId3"/>
          <a:srcRect l="-5856" r="-5856"/>
          <a:stretch>
            <a:fillRect/>
          </a:stretch>
        </p:blipFill>
        <p:spPr>
          <a:xfrm>
            <a:off x="243108" y="1885730"/>
            <a:ext cx="7858125" cy="4273550"/>
          </a:xfrm>
        </p:spPr>
      </p:pic>
      <p:sp>
        <p:nvSpPr>
          <p:cNvPr id="17414" name="Ovaal 6"/>
          <p:cNvSpPr>
            <a:spLocks noChangeArrowheads="1"/>
          </p:cNvSpPr>
          <p:nvPr/>
        </p:nvSpPr>
        <p:spPr bwMode="auto">
          <a:xfrm>
            <a:off x="7097713" y="1938338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7415" name="Ovaal 7"/>
          <p:cNvSpPr>
            <a:spLocks noChangeArrowheads="1"/>
          </p:cNvSpPr>
          <p:nvPr/>
        </p:nvSpPr>
        <p:spPr bwMode="auto">
          <a:xfrm>
            <a:off x="6858000" y="2395538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7416" name="Ovaal 8"/>
          <p:cNvSpPr>
            <a:spLocks noChangeArrowheads="1"/>
          </p:cNvSpPr>
          <p:nvPr/>
        </p:nvSpPr>
        <p:spPr bwMode="auto">
          <a:xfrm>
            <a:off x="6638925" y="2816225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7417" name="Ovaal 10"/>
          <p:cNvSpPr>
            <a:spLocks noChangeArrowheads="1"/>
          </p:cNvSpPr>
          <p:nvPr/>
        </p:nvSpPr>
        <p:spPr bwMode="auto">
          <a:xfrm>
            <a:off x="8713788" y="1901825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7418" name="Ovaal 11"/>
          <p:cNvSpPr>
            <a:spLocks noChangeArrowheads="1"/>
          </p:cNvSpPr>
          <p:nvPr/>
        </p:nvSpPr>
        <p:spPr bwMode="auto">
          <a:xfrm>
            <a:off x="7678738" y="1735138"/>
            <a:ext cx="914400" cy="180181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5924203" y="2654712"/>
            <a:ext cx="3219797" cy="1790578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smtClean="0">
                <a:solidFill>
                  <a:srgbClr val="FF0000"/>
                </a:solidFill>
              </a:rPr>
              <a:t>Inventarisatie ICT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3228741" y="4534732"/>
            <a:ext cx="2960423" cy="1547355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smtClean="0">
                <a:solidFill>
                  <a:srgbClr val="FF0000"/>
                </a:solidFill>
              </a:rPr>
              <a:t>Metadata aanleveren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527319" y="1345882"/>
            <a:ext cx="3058605" cy="124795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smtClean="0">
                <a:solidFill>
                  <a:srgbClr val="FF0000"/>
                </a:solidFill>
              </a:rPr>
              <a:t>Bestuurlijk</a:t>
            </a:r>
            <a:r>
              <a:rPr lang="nl-NL" dirty="0" smtClean="0">
                <a:solidFill>
                  <a:srgbClr val="FF0000">
                    <a:alpha val="60000"/>
                  </a:srgbClr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commitment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0" y="2311462"/>
            <a:ext cx="3239311" cy="2003898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dirty="0" smtClean="0">
                <a:solidFill>
                  <a:srgbClr val="FF0000"/>
                </a:solidFill>
              </a:rPr>
              <a:t>Inventarisatie aanwezige info</a:t>
            </a:r>
            <a:endParaRPr lang="nl-NL" sz="2400" dirty="0">
              <a:solidFill>
                <a:srgbClr val="FF0000"/>
              </a:solidFill>
            </a:endParaRPr>
          </a:p>
        </p:txBody>
      </p:sp>
      <p:pic>
        <p:nvPicPr>
          <p:cNvPr id="17" name="Picture 16" descr="BU0043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2928" y="3854970"/>
            <a:ext cx="1802637" cy="17844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26892" y="5473877"/>
            <a:ext cx="182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ICT -</a:t>
            </a:r>
            <a:r>
              <a:rPr lang="nl-NL" sz="2000" b="1" dirty="0" err="1" smtClean="0"/>
              <a:t>toolkit</a:t>
            </a:r>
            <a:endParaRPr lang="nl-NL" sz="2000" b="1" dirty="0"/>
          </a:p>
        </p:txBody>
      </p:sp>
      <p:pic>
        <p:nvPicPr>
          <p:cNvPr id="19" name="Picture 18" descr="BU0043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6259" y="5073513"/>
            <a:ext cx="1802637" cy="178448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08209" y="5984048"/>
            <a:ext cx="2470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Metadata </a:t>
            </a:r>
            <a:r>
              <a:rPr lang="nl-NL" sz="2000" b="1" dirty="0" err="1" smtClean="0"/>
              <a:t>editor</a:t>
            </a:r>
            <a:endParaRPr lang="nl-NL" sz="20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33388" y="431800"/>
            <a:ext cx="7905750" cy="114300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2494C5"/>
                </a:solidFill>
              </a:rPr>
              <a:t>Aansluiten bij de Atlas: 3 stappen uit de praktijk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34975" y="1960563"/>
            <a:ext cx="7916863" cy="3608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NL" sz="1700"/>
              <a:t>1. Kaders en organisatie</a:t>
            </a:r>
          </a:p>
          <a:p>
            <a:pPr marL="738188" lvl="2" indent="-342900">
              <a:lnSpc>
                <a:spcPct val="90000"/>
              </a:lnSpc>
              <a:buClr>
                <a:schemeClr val="tx2"/>
              </a:buClr>
              <a:buSzPct val="130000"/>
            </a:pPr>
            <a:r>
              <a:rPr lang="nl-NL" sz="1700"/>
              <a:t>Bestuurlijk en ambtelijk commitment krijgen.</a:t>
            </a:r>
          </a:p>
          <a:p>
            <a:pPr marL="738188" lvl="2" indent="-342900">
              <a:lnSpc>
                <a:spcPct val="90000"/>
              </a:lnSpc>
              <a:buClr>
                <a:schemeClr val="tx2"/>
              </a:buClr>
              <a:buSzPct val="130000"/>
            </a:pPr>
            <a:r>
              <a:rPr lang="nl-NL" sz="1700"/>
              <a:t>Bepalen wie en wat je nodig hebt (ICT, kennis, tijd, €’s).</a:t>
            </a:r>
          </a:p>
          <a:p>
            <a:pPr marL="738188" lvl="2" indent="-342900">
              <a:lnSpc>
                <a:spcPct val="90000"/>
              </a:lnSpc>
              <a:buClr>
                <a:schemeClr val="tx2"/>
              </a:buClr>
              <a:buSzPct val="130000"/>
            </a:pPr>
            <a:r>
              <a:rPr lang="nl-NL" sz="1700"/>
              <a:t>Verschillende disciplines zijn nodig: ICT, inhoudelijk, communicatie; werk projectmatig.</a:t>
            </a:r>
          </a:p>
          <a:p>
            <a:pPr marL="738188" lvl="2" indent="-342900">
              <a:lnSpc>
                <a:spcPct val="90000"/>
              </a:lnSpc>
              <a:spcAft>
                <a:spcPts val="2400"/>
              </a:spcAft>
              <a:buClr>
                <a:schemeClr val="tx2"/>
              </a:buClr>
              <a:buSzPct val="130000"/>
            </a:pPr>
            <a:r>
              <a:rPr lang="nl-NL" sz="1700"/>
              <a:t>Zelf doen of in samenwerking met andere gemeenten, regio, provincie?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NL" sz="1700"/>
              <a:t>2. Voorbereiding</a:t>
            </a:r>
          </a:p>
          <a:p>
            <a:pPr marL="738188" lvl="2" indent="-342900">
              <a:lnSpc>
                <a:spcPct val="90000"/>
              </a:lnSpc>
              <a:buClr>
                <a:schemeClr val="tx2"/>
              </a:buClr>
              <a:buSzPct val="130000"/>
            </a:pPr>
            <a:r>
              <a:rPr lang="nl-NL" sz="1700"/>
              <a:t>Inventarisatie van aanwezige gegevens.</a:t>
            </a:r>
          </a:p>
          <a:p>
            <a:pPr marL="738188" lvl="2" indent="-342900">
              <a:lnSpc>
                <a:spcPct val="90000"/>
              </a:lnSpc>
              <a:buClr>
                <a:schemeClr val="tx2"/>
              </a:buClr>
              <a:buSzPct val="130000"/>
            </a:pPr>
            <a:r>
              <a:rPr lang="nl-NL" sz="1700"/>
              <a:t>Bepalen van de kwaliteit (digitaal, actueel, gebiedsdekkend etc.).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 typeface="Verdana" pitchFamily="34" charset="0"/>
              <a:buNone/>
            </a:pPr>
            <a:endParaRPr lang="nl-NL" sz="170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nl-NL" sz="13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nl-NL" sz="1300"/>
              <a:t> 	 </a:t>
            </a:r>
          </a:p>
        </p:txBody>
      </p:sp>
      <p:sp>
        <p:nvSpPr>
          <p:cNvPr id="119812" name="Tijdelijke aanduiding voor dianummer 3"/>
          <p:cNvSpPr txBox="1">
            <a:spLocks noGrp="1"/>
          </p:cNvSpPr>
          <p:nvPr/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0E2C7D84-D980-406D-86D9-64A74B46CE69}" type="slidenum">
              <a:rPr lang="nl-NL" sz="1000" i="0">
                <a:solidFill>
                  <a:srgbClr val="FFFFFF"/>
                </a:solidFill>
                <a:ea typeface="ＭＳ Ｐゴシック"/>
                <a:cs typeface="ＭＳ Ｐゴシック"/>
              </a:rPr>
              <a:pPr eaLnBrk="0" hangingPunct="0"/>
              <a:t>34</a:t>
            </a:fld>
            <a:endParaRPr lang="nl-NL" sz="1000" i="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9813" name="Tijdelijke aanduiding voor voettekst 4"/>
          <p:cNvSpPr txBox="1">
            <a:spLocks noGrp="1"/>
          </p:cNvSpPr>
          <p:nvPr/>
        </p:nvSpPr>
        <p:spPr bwMode="auto">
          <a:xfrm>
            <a:off x="4505325" y="6573838"/>
            <a:ext cx="41640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en-US" sz="10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981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1287463"/>
            <a:ext cx="77152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3571" y="5818645"/>
            <a:ext cx="2627022" cy="75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33388" y="431800"/>
            <a:ext cx="7905750" cy="114300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2494C5"/>
                </a:solidFill>
              </a:rPr>
              <a:t>Vervolg aansluiten bij de Atlas: 3 stappen uit de praktijk</a:t>
            </a:r>
          </a:p>
        </p:txBody>
      </p:sp>
      <p:sp>
        <p:nvSpPr>
          <p:cNvPr id="121859" name="Content Placeholder 6"/>
          <p:cNvSpPr>
            <a:spLocks noGrp="1"/>
          </p:cNvSpPr>
          <p:nvPr>
            <p:ph idx="4294967295"/>
          </p:nvPr>
        </p:nvSpPr>
        <p:spPr>
          <a:xfrm>
            <a:off x="369888" y="2036763"/>
            <a:ext cx="7858125" cy="427355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nl-NL" sz="1700"/>
              <a:t>3. Informatie aanleveren</a:t>
            </a:r>
          </a:p>
          <a:p>
            <a:pPr marL="601663" lvl="2" indent="-457200">
              <a:lnSpc>
                <a:spcPct val="90000"/>
              </a:lnSpc>
              <a:buClr>
                <a:schemeClr val="tx2"/>
              </a:buClr>
              <a:buSzPct val="130000"/>
            </a:pPr>
            <a:r>
              <a:rPr lang="nl-NL" sz="1700"/>
              <a:t>Aanbieden van gegevens aan de Atlas via het internet.</a:t>
            </a:r>
          </a:p>
          <a:p>
            <a:pPr marL="601663" lvl="2" indent="-457200">
              <a:lnSpc>
                <a:spcPct val="90000"/>
              </a:lnSpc>
              <a:buClr>
                <a:schemeClr val="tx2"/>
              </a:buClr>
              <a:buSzPct val="130000"/>
            </a:pPr>
            <a:r>
              <a:rPr lang="nl-NL" sz="1700"/>
              <a:t>Beschrijven en beschikbaar stellen van de metadata.</a:t>
            </a:r>
          </a:p>
          <a:p>
            <a:pPr marL="601663" lvl="2" indent="-457200">
              <a:lnSpc>
                <a:spcPct val="90000"/>
              </a:lnSpc>
              <a:buClr>
                <a:schemeClr val="tx2"/>
              </a:buClr>
              <a:buSzPct val="130000"/>
            </a:pPr>
            <a:r>
              <a:rPr lang="nl-NL" sz="1700"/>
              <a:t>Toevoegen van aanvullende teksten.</a:t>
            </a:r>
            <a:endParaRPr lang="nl-NL" sz="1400"/>
          </a:p>
          <a:p>
            <a:pPr marL="457200" indent="-457200">
              <a:buFont typeface="Wingdings 2" pitchFamily="18" charset="2"/>
              <a:buNone/>
            </a:pPr>
            <a:endParaRPr lang="nl-NL" sz="1400"/>
          </a:p>
        </p:txBody>
      </p:sp>
      <p:sp>
        <p:nvSpPr>
          <p:cNvPr id="121860" name="Slide Number Placeholder 4"/>
          <p:cNvSpPr txBox="1">
            <a:spLocks noGrp="1"/>
          </p:cNvSpPr>
          <p:nvPr/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25C5561-8384-44C3-8500-27C64DFE5CB0}" type="slidenum">
              <a:rPr lang="en-US" sz="1000" i="0">
                <a:solidFill>
                  <a:srgbClr val="FFFFFF"/>
                </a:solidFill>
                <a:ea typeface="ＭＳ Ｐゴシック"/>
                <a:cs typeface="ＭＳ Ｐゴシック"/>
              </a:rPr>
              <a:pPr eaLnBrk="0" hangingPunct="0"/>
              <a:t>35</a:t>
            </a:fld>
            <a:endParaRPr lang="en-US" sz="1000" i="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21861" name="Footer Placeholder 3"/>
          <p:cNvSpPr txBox="1">
            <a:spLocks noGrp="1"/>
          </p:cNvSpPr>
          <p:nvPr/>
        </p:nvSpPr>
        <p:spPr bwMode="auto">
          <a:xfrm>
            <a:off x="4505325" y="6573838"/>
            <a:ext cx="41640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en-US" sz="10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186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268413"/>
            <a:ext cx="77152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3571" y="5818645"/>
            <a:ext cx="2627022" cy="75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2058276"/>
            <a:ext cx="7858180" cy="4013930"/>
          </a:xfrm>
        </p:spPr>
        <p:txBody>
          <a:bodyPr/>
          <a:lstStyle/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Wat wordt de Atlas Leefomgeving: een impressie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Werk in uitvoering: de weg er naar toe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En wat betekent het voor een dataleverancier (bronhouder)?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>
                <a:solidFill>
                  <a:srgbClr val="FF0000"/>
                </a:solidFill>
              </a:rPr>
              <a:t>Het tijdpad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Welke rol kunt u spelen bij de Atlas Leefomgeving?</a:t>
            </a:r>
          </a:p>
          <a:p>
            <a:pPr marL="342900" indent="-342900"/>
            <a:r>
              <a:rPr lang="nl-NL" dirty="0" smtClean="0"/>
              <a:t> 	 </a:t>
            </a:r>
            <a:endParaRPr lang="nl-NL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01102" y="3302000"/>
            <a:ext cx="4799724" cy="77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2813" y="1233488"/>
            <a:ext cx="7183437" cy="571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smtClean="0">
                <a:latin typeface="Arial" charset="0"/>
                <a:ea typeface="ＭＳ Ｐゴシック" charset="-128"/>
              </a:rPr>
              <a:t>Tijdpad</a:t>
            </a:r>
            <a:endParaRPr lang="nl-NL" sz="3200" smtClean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6"/>
          <p:cNvSpPr>
            <a:spLocks noGrp="1"/>
          </p:cNvSpPr>
          <p:nvPr>
            <p:ph idx="1"/>
          </p:nvPr>
        </p:nvSpPr>
        <p:spPr>
          <a:xfrm>
            <a:off x="369888" y="2559050"/>
            <a:ext cx="8774112" cy="3513138"/>
          </a:xfrm>
        </p:spPr>
        <p:txBody>
          <a:bodyPr/>
          <a:lstStyle/>
          <a:p>
            <a:endParaRPr lang="nl-NL" sz="2200" b="1" smtClean="0">
              <a:latin typeface="Verdana" charset="0"/>
              <a:ea typeface="ＭＳ Ｐゴシック" charset="-128"/>
            </a:endParaRPr>
          </a:p>
        </p:txBody>
      </p:sp>
      <p:sp>
        <p:nvSpPr>
          <p:cNvPr id="16390" name="Title 1"/>
          <p:cNvSpPr>
            <a:spLocks noGrp="1"/>
          </p:cNvSpPr>
          <p:nvPr/>
        </p:nvSpPr>
        <p:spPr bwMode="auto">
          <a:xfrm>
            <a:off x="573088" y="217170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hangingPunct="1"/>
            <a:endParaRPr lang="en-US" sz="4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391" name="tabl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3659188"/>
            <a:ext cx="83026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573088" y="3287713"/>
            <a:ext cx="534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chemeClr val="tx1"/>
                </a:solidFill>
                <a:latin typeface="Calibri" charset="0"/>
              </a:rPr>
              <a:t>juni</a:t>
            </a: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2628900" y="3290888"/>
            <a:ext cx="468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chemeClr val="tx1"/>
                </a:solidFill>
                <a:latin typeface="Calibri" charset="0"/>
              </a:rPr>
              <a:t>juli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4902200" y="3290888"/>
            <a:ext cx="7429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chemeClr val="tx1"/>
                </a:solidFill>
                <a:latin typeface="Calibri" charset="0"/>
              </a:rPr>
              <a:t>aug</a:t>
            </a:r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7034213" y="3287713"/>
            <a:ext cx="973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chemeClr val="tx1"/>
                </a:solidFill>
                <a:latin typeface="Calibri" charset="0"/>
              </a:rPr>
              <a:t>sept</a:t>
            </a:r>
          </a:p>
        </p:txBody>
      </p:sp>
      <p:sp>
        <p:nvSpPr>
          <p:cNvPr id="16396" name="TextBox 13"/>
          <p:cNvSpPr txBox="1">
            <a:spLocks noChangeArrowheads="1"/>
          </p:cNvSpPr>
          <p:nvPr/>
        </p:nvSpPr>
        <p:spPr bwMode="auto">
          <a:xfrm rot="-1393221">
            <a:off x="-69850" y="4243388"/>
            <a:ext cx="18716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nl-NL" sz="2200" b="1">
                <a:solidFill>
                  <a:schemeClr val="tx1"/>
                </a:solidFill>
                <a:latin typeface="Arial" charset="0"/>
              </a:rPr>
              <a:t>oplevering</a:t>
            </a:r>
          </a:p>
        </p:txBody>
      </p:sp>
      <p:sp>
        <p:nvSpPr>
          <p:cNvPr id="16397" name="TextBox 14"/>
          <p:cNvSpPr txBox="1">
            <a:spLocks noChangeArrowheads="1"/>
          </p:cNvSpPr>
          <p:nvPr/>
        </p:nvSpPr>
        <p:spPr bwMode="auto">
          <a:xfrm rot="-1751489">
            <a:off x="3648075" y="4260850"/>
            <a:ext cx="156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 sz="2200" b="1">
                <a:solidFill>
                  <a:schemeClr val="tx1"/>
                </a:solidFill>
                <a:latin typeface="Arial" charset="0"/>
              </a:rPr>
              <a:t>acceptatie</a:t>
            </a:r>
          </a:p>
        </p:txBody>
      </p:sp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2332038" y="430212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>
                <a:solidFill>
                  <a:schemeClr val="tx1"/>
                </a:solidFill>
                <a:latin typeface="Arial" charset="0"/>
              </a:rPr>
              <a:t>testen</a:t>
            </a:r>
          </a:p>
        </p:txBody>
      </p:sp>
      <p:sp>
        <p:nvSpPr>
          <p:cNvPr id="16399" name="TextBox 16"/>
          <p:cNvSpPr txBox="1">
            <a:spLocks noChangeArrowheads="1"/>
          </p:cNvSpPr>
          <p:nvPr/>
        </p:nvSpPr>
        <p:spPr bwMode="auto">
          <a:xfrm rot="-1990696">
            <a:off x="7213600" y="4271963"/>
            <a:ext cx="1846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 sz="2200" b="1">
                <a:solidFill>
                  <a:schemeClr val="tx1"/>
                </a:solidFill>
                <a:latin typeface="Arial" charset="0"/>
              </a:rPr>
              <a:t>openstelling</a:t>
            </a:r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5437188" y="4316413"/>
            <a:ext cx="159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>
                <a:solidFill>
                  <a:schemeClr val="tx1"/>
                </a:solidFill>
                <a:latin typeface="Arial" charset="0"/>
              </a:rPr>
              <a:t>voorbereiding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2058276"/>
            <a:ext cx="7858180" cy="4013930"/>
          </a:xfrm>
        </p:spPr>
        <p:txBody>
          <a:bodyPr/>
          <a:lstStyle/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Wat wordt de Atlas Leefomgeving: een impressie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Werk in uitvoering: de weg er naar toe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En wat betekent het voor een dataleverancier (bronhouder)?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>
                <a:solidFill>
                  <a:schemeClr val="tx1"/>
                </a:solidFill>
              </a:rPr>
              <a:t>Het tijdpad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>
                <a:solidFill>
                  <a:srgbClr val="FF0000"/>
                </a:solidFill>
              </a:rPr>
              <a:t>Welke rol kunt u spelen bij de Atlas Leefomgeving?</a:t>
            </a:r>
          </a:p>
          <a:p>
            <a:pPr marL="342900" indent="-342900"/>
            <a:r>
              <a:rPr lang="nl-NL" dirty="0" smtClean="0"/>
              <a:t> 	 </a:t>
            </a:r>
            <a:endParaRPr lang="nl-NL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01102" y="3302000"/>
            <a:ext cx="4799724" cy="77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300" y="1233488"/>
            <a:ext cx="7847013" cy="571500"/>
          </a:xfrm>
        </p:spPr>
        <p:txBody>
          <a:bodyPr/>
          <a:lstStyle/>
          <a:p>
            <a:pPr>
              <a:defRPr/>
            </a:pPr>
            <a:r>
              <a:rPr lang="nl-NL" sz="2800" dirty="0" smtClean="0">
                <a:latin typeface="Arial" charset="0"/>
                <a:ea typeface="ＭＳ Ｐゴシック" charset="-128"/>
              </a:rPr>
              <a:t>Uw rol?</a:t>
            </a:r>
            <a:r>
              <a:rPr lang="nl-NL" sz="2900" b="1" dirty="0" smtClean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7411" name="Content Placeholder 7" descr="j0149396.pict"/>
          <p:cNvPicPr>
            <a:picLocks noGrp="1" noChangeAspect="1"/>
          </p:cNvPicPr>
          <p:nvPr>
            <p:ph idx="1"/>
          </p:nvPr>
        </p:nvPicPr>
        <p:blipFill>
          <a:blip r:embed="rId3"/>
          <a:srcRect l="-5856" r="-5856"/>
          <a:stretch>
            <a:fillRect/>
          </a:stretch>
        </p:blipFill>
        <p:spPr>
          <a:xfrm>
            <a:off x="287712" y="1896881"/>
            <a:ext cx="7858125" cy="4273550"/>
          </a:xfrm>
        </p:spPr>
      </p:pic>
      <p:sp>
        <p:nvSpPr>
          <p:cNvPr id="17414" name="Ovaal 6"/>
          <p:cNvSpPr>
            <a:spLocks noChangeArrowheads="1"/>
          </p:cNvSpPr>
          <p:nvPr/>
        </p:nvSpPr>
        <p:spPr bwMode="auto">
          <a:xfrm>
            <a:off x="7097713" y="1938338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7415" name="Ovaal 7"/>
          <p:cNvSpPr>
            <a:spLocks noChangeArrowheads="1"/>
          </p:cNvSpPr>
          <p:nvPr/>
        </p:nvSpPr>
        <p:spPr bwMode="auto">
          <a:xfrm>
            <a:off x="6110868" y="2819285"/>
            <a:ext cx="2798955" cy="914400"/>
          </a:xfrm>
          <a:prstGeom prst="ellipse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nl-NL" dirty="0" smtClean="0"/>
              <a:t>Feedback</a:t>
            </a:r>
            <a:endParaRPr lang="nl-NL" dirty="0"/>
          </a:p>
        </p:txBody>
      </p:sp>
      <p:sp>
        <p:nvSpPr>
          <p:cNvPr id="17416" name="Ovaal 8"/>
          <p:cNvSpPr>
            <a:spLocks noChangeArrowheads="1"/>
          </p:cNvSpPr>
          <p:nvPr/>
        </p:nvSpPr>
        <p:spPr bwMode="auto">
          <a:xfrm>
            <a:off x="7330301" y="3329181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7417" name="Ovaal 10"/>
          <p:cNvSpPr>
            <a:spLocks noChangeArrowheads="1"/>
          </p:cNvSpPr>
          <p:nvPr/>
        </p:nvSpPr>
        <p:spPr bwMode="auto">
          <a:xfrm>
            <a:off x="8713788" y="1901825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6" name="Ovaal 15"/>
          <p:cNvSpPr/>
          <p:nvPr/>
        </p:nvSpPr>
        <p:spPr>
          <a:xfrm rot="20818206">
            <a:off x="5334231" y="1331488"/>
            <a:ext cx="3058605" cy="1553033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smtClean="0">
                <a:solidFill>
                  <a:srgbClr val="FF0000"/>
                </a:solidFill>
              </a:rPr>
              <a:t>Gebruiker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0" y="2311462"/>
            <a:ext cx="3353955" cy="2003898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dirty="0" smtClean="0">
                <a:solidFill>
                  <a:srgbClr val="FF0000"/>
                </a:solidFill>
              </a:rPr>
              <a:t>Dataleverancier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5" name="Toelichting met afgeronde rechthoek 14"/>
          <p:cNvSpPr/>
          <p:nvPr/>
        </p:nvSpPr>
        <p:spPr bwMode="auto">
          <a:xfrm>
            <a:off x="7047571" y="3311912"/>
            <a:ext cx="1516566" cy="591015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Afbeelding 1" descr="http://www.leanworker.nl/Documenten/kantoor-5S_bestanden/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6755" y="1327740"/>
            <a:ext cx="6000792" cy="467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96021">
            <a:off x="3459726" y="3900252"/>
            <a:ext cx="290115" cy="4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17466" y="4083930"/>
            <a:ext cx="290115" cy="4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37480">
            <a:off x="5666589" y="3058441"/>
            <a:ext cx="1388551" cy="37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ts2.mm.bing.net/images/thumbnail.aspx?q=820051579393&amp;id=b0c96870ee892d1b16abcd7e2cce3401&amp;url=http%3a%2f%2f5mei.ramoonus.nl%2fwp-content%2fuploads%2f2010%2f01%2flogo_provincie_zeelan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236851">
            <a:off x="2436089" y="4886668"/>
            <a:ext cx="595306" cy="342301"/>
          </a:xfrm>
          <a:prstGeom prst="rect">
            <a:avLst/>
          </a:prstGeom>
          <a:noFill/>
        </p:spPr>
      </p:pic>
      <p:pic>
        <p:nvPicPr>
          <p:cNvPr id="1033" name="Picture 9" descr="http://ts2.mm.bing.net/images/thumbnail.aspx?q=875144358025&amp;id=2233eb53cfc0426119562cf98ad9a496&amp;url=http%3a%2f%2fwww.wieisdemoluitje.nl%2fwp-content%2fuploads%2f2011%2f03%2flogo-provincie-zuid-holland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660126">
            <a:off x="2311078" y="2806306"/>
            <a:ext cx="692732" cy="571504"/>
          </a:xfrm>
          <a:prstGeom prst="rect">
            <a:avLst/>
          </a:prstGeom>
          <a:noFill/>
        </p:spPr>
      </p:pic>
      <p:pic>
        <p:nvPicPr>
          <p:cNvPr id="1035" name="Picture 11" descr="http://www.havenfestival.com/beeldindex/Logo%20Huisstij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34441">
            <a:off x="3415437" y="5538294"/>
            <a:ext cx="1341457" cy="320692"/>
          </a:xfrm>
          <a:prstGeom prst="rect">
            <a:avLst/>
          </a:prstGeom>
          <a:noFill/>
        </p:spPr>
      </p:pic>
      <p:pic>
        <p:nvPicPr>
          <p:cNvPr id="1037" name="Picture 13" descr="http://ts4.mm.bing.net/images/thumbnail.aspx?q=985588380695&amp;id=853d1ba1b20e2f2b8050f7fc8763e255&amp;url=http%3a%2f%2fwww.accessinnovations.nl%2fmedia2%2fGemeenteUtrecht_logo_verkleind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535923">
            <a:off x="5484267" y="4929537"/>
            <a:ext cx="573214" cy="429911"/>
          </a:xfrm>
          <a:prstGeom prst="rect">
            <a:avLst/>
          </a:prstGeom>
          <a:noFill/>
        </p:spPr>
      </p:pic>
      <p:pic>
        <p:nvPicPr>
          <p:cNvPr id="1039" name="Picture 15" descr="http://ts2.mm.bing.net/images/thumbnail.aspx?q=990675079141&amp;id=84fed7c3d4ea5dbc83ad7be46c98f303&amp;url=http%3a%2f%2fwww.genemuidenactueel.nl%2fdata%2fimages%2fnieuws%2f00algemeen%2fgemeente_kampen_logo_50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693307">
            <a:off x="2415413" y="3780308"/>
            <a:ext cx="381776" cy="371596"/>
          </a:xfrm>
          <a:prstGeom prst="rect">
            <a:avLst/>
          </a:prstGeom>
          <a:noFill/>
        </p:spPr>
      </p:pic>
      <p:pic>
        <p:nvPicPr>
          <p:cNvPr id="1041" name="Picture 17" descr="http://ts1.mm.bing.net/images/thumbnail.aspx?q=985246086224&amp;id=d9ce3ef10fbc886aef6b9f9b5bad1892&amp;url=http%3a%2f%2fwww.terneuzen.nl%2fdsresource%3fobjectid%3dgured3%3a84915%26versionid%3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032625">
            <a:off x="5686643" y="2024735"/>
            <a:ext cx="387545" cy="294534"/>
          </a:xfrm>
          <a:prstGeom prst="rect">
            <a:avLst/>
          </a:prstGeom>
          <a:noFill/>
        </p:spPr>
      </p:pic>
      <p:pic>
        <p:nvPicPr>
          <p:cNvPr id="1043" name="Picture 19" descr="http://ts3.mm.bing.net/images/thumbnail.aspx?q=923565627910&amp;id=9def767b32033d2d19d1c0a1933bdfbf&amp;url=http%3a%2f%2fwww.vbmbusinessclub.nl%2ffiles%2fImage%2flogo%2520gemeent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887559">
            <a:off x="2251596" y="5295678"/>
            <a:ext cx="364307" cy="302375"/>
          </a:xfrm>
          <a:prstGeom prst="rect">
            <a:avLst/>
          </a:prstGeom>
          <a:noFill/>
        </p:spPr>
      </p:pic>
      <p:pic>
        <p:nvPicPr>
          <p:cNvPr id="1045" name="Picture 21" descr="http://www.nieuwslog.nl/wp-content/plugins/wp-o-matic/cache/4ab41_20090906201815_Ado_Den_Haag_Logo_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223209">
            <a:off x="6852175" y="1972952"/>
            <a:ext cx="247273" cy="300591"/>
          </a:xfrm>
          <a:prstGeom prst="rect">
            <a:avLst/>
          </a:prstGeom>
          <a:noFill/>
        </p:spPr>
      </p:pic>
      <p:grpSp>
        <p:nvGrpSpPr>
          <p:cNvPr id="2" name="Groep 23"/>
          <p:cNvGrpSpPr/>
          <p:nvPr/>
        </p:nvGrpSpPr>
        <p:grpSpPr>
          <a:xfrm rot="18887861">
            <a:off x="7000892" y="571480"/>
            <a:ext cx="1456091" cy="601799"/>
            <a:chOff x="559188" y="2847935"/>
            <a:chExt cx="1456091" cy="601799"/>
          </a:xfrm>
        </p:grpSpPr>
        <p:sp>
          <p:nvSpPr>
            <p:cNvPr id="22" name="Rechthoek 21"/>
            <p:cNvSpPr/>
            <p:nvPr/>
          </p:nvSpPr>
          <p:spPr>
            <a:xfrm rot="1478757">
              <a:off x="559188" y="2847935"/>
              <a:ext cx="1456091" cy="6017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49" name="Picture 25" descr="http://ts1.mm.bing.net/images/thumbnail.aspx?q=951205505180&amp;id=43431f93a6ce5c0652258ee5c40a8514&amp;url=http%3a%2f%2fwww.functioneelgroen.nl%2fSiteCollectionImages%2flogo%2520limburg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1541509">
              <a:off x="633992" y="3034657"/>
              <a:ext cx="1199871" cy="232475"/>
            </a:xfrm>
            <a:prstGeom prst="rect">
              <a:avLst/>
            </a:prstGeom>
            <a:noFill/>
          </p:spPr>
        </p:pic>
      </p:grpSp>
      <p:grpSp>
        <p:nvGrpSpPr>
          <p:cNvPr id="3" name="Groep 29"/>
          <p:cNvGrpSpPr/>
          <p:nvPr/>
        </p:nvGrpSpPr>
        <p:grpSpPr>
          <a:xfrm>
            <a:off x="5766241" y="1161962"/>
            <a:ext cx="1480367" cy="601799"/>
            <a:chOff x="5766241" y="1161962"/>
            <a:chExt cx="1480367" cy="601799"/>
          </a:xfrm>
        </p:grpSpPr>
        <p:sp>
          <p:nvSpPr>
            <p:cNvPr id="27" name="Rechthoek 26"/>
            <p:cNvSpPr/>
            <p:nvPr/>
          </p:nvSpPr>
          <p:spPr>
            <a:xfrm rot="20366618">
              <a:off x="5771255" y="1161962"/>
              <a:ext cx="1456091" cy="6017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51" name="Picture 27" descr="http://www.gww.nl/gwwgids/logo/logo-Provincie%20Flevoland-20091213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20241070">
              <a:off x="5766241" y="1244327"/>
              <a:ext cx="1480367" cy="443832"/>
            </a:xfrm>
            <a:prstGeom prst="rect">
              <a:avLst/>
            </a:prstGeom>
            <a:noFill/>
          </p:spPr>
        </p:pic>
      </p:grpSp>
      <p:grpSp>
        <p:nvGrpSpPr>
          <p:cNvPr id="4" name="Groep 30"/>
          <p:cNvGrpSpPr/>
          <p:nvPr/>
        </p:nvGrpSpPr>
        <p:grpSpPr>
          <a:xfrm>
            <a:off x="2081194" y="723880"/>
            <a:ext cx="1456091" cy="779459"/>
            <a:chOff x="971135" y="1281930"/>
            <a:chExt cx="1456091" cy="779459"/>
          </a:xfrm>
        </p:grpSpPr>
        <p:sp>
          <p:nvSpPr>
            <p:cNvPr id="32" name="Rechthoek 31"/>
            <p:cNvSpPr/>
            <p:nvPr/>
          </p:nvSpPr>
          <p:spPr>
            <a:xfrm rot="1478757">
              <a:off x="971135" y="1459590"/>
              <a:ext cx="1456091" cy="6017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3" descr="http://www.biebvannublog.nl/wp-content/uploads/2011/02/logo_merkbrabant_01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17900931">
              <a:off x="967253" y="1353292"/>
              <a:ext cx="571375" cy="428652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 rot="20947538">
            <a:off x="482192" y="1345426"/>
            <a:ext cx="1456091" cy="706778"/>
            <a:chOff x="857224" y="715599"/>
            <a:chExt cx="1456091" cy="706778"/>
          </a:xfrm>
        </p:grpSpPr>
        <p:sp>
          <p:nvSpPr>
            <p:cNvPr id="20" name="Rechthoek 19"/>
            <p:cNvSpPr/>
            <p:nvPr/>
          </p:nvSpPr>
          <p:spPr>
            <a:xfrm rot="1478757">
              <a:off x="857224" y="820578"/>
              <a:ext cx="1456091" cy="6017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53" name="Picture 29" descr="http://www.vatoefiets.nl/Plaatjes/Logo%20Gemeente%20Veghel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7741787">
              <a:off x="984541" y="764050"/>
              <a:ext cx="525530" cy="428628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306552" y="3958894"/>
            <a:ext cx="2531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tx2">
                    <a:lumMod val="75000"/>
                  </a:schemeClr>
                </a:solidFill>
              </a:rPr>
              <a:t>Hoe vinden we de weg in de berg informatie?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38 -0.00162 L -0.08195 0.10232 C -0.08073 0.12454 -0.08663 0.15232 -0.09722 0.17778 C -0.1092 0.20695 -0.12326 0.22709 -0.13802 0.23773 L -0.20538 0.2900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02396 0.09907 C -0.02847 0.12037 -0.04097 0.14398 -0.05729 0.16319 C -0.07604 0.18519 -0.09445 0.19792 -0.11094 0.20116 L -0.18767 0.22037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-0.02691 0.12755 C -0.03403 0.15579 -0.03038 0.18472 -0.0184 0.2081 C -0.00451 0.23449 0.01337 0.24931 0.03524 0.25139 L 0.13524 0.2659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-0.17709 L 0.02795 0.09375 C -0.01753 0.15486 -0.03264 0.20069 -0.02187 0.228 C -0.00937 0.25671 0.02917 0.25694 0.09028 0.23055 L 0.36337 0.11597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2058276"/>
            <a:ext cx="7858180" cy="4013930"/>
          </a:xfrm>
        </p:spPr>
        <p:txBody>
          <a:bodyPr/>
          <a:lstStyle/>
          <a:p>
            <a:pPr marL="342900" indent="-342900" algn="ctr"/>
            <a:r>
              <a:rPr lang="nl-NL" sz="4000" dirty="0" smtClean="0">
                <a:solidFill>
                  <a:srgbClr val="FF0000"/>
                </a:solidFill>
              </a:rPr>
              <a:t>Vragen?</a:t>
            </a:r>
          </a:p>
          <a:p>
            <a:pPr marL="342900" indent="-342900"/>
            <a:r>
              <a:rPr lang="nl-NL" dirty="0" smtClean="0"/>
              <a:t> 	 </a:t>
            </a:r>
            <a:endParaRPr lang="nl-NL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134195" y="3313152"/>
            <a:ext cx="4799724" cy="77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4345" y="1233488"/>
            <a:ext cx="7444827" cy="571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/>
              <a:t>Atlas </a:t>
            </a:r>
            <a:r>
              <a:rPr lang="en-US" sz="3200" dirty="0" err="1" smtClean="0"/>
              <a:t>Leefomgeving</a:t>
            </a:r>
            <a:r>
              <a:rPr lang="en-US" sz="3200" dirty="0" smtClean="0"/>
              <a:t>: de </a:t>
            </a:r>
            <a:r>
              <a:rPr lang="en-US" sz="3200" dirty="0" err="1" smtClean="0"/>
              <a:t>opgave</a:t>
            </a:r>
            <a:endParaRPr lang="en-US" sz="3200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69858" y="2102068"/>
            <a:ext cx="7858180" cy="3970137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nl-NL" sz="2400" dirty="0" smtClean="0"/>
              <a:t>Bestaande informatie over </a:t>
            </a:r>
            <a:r>
              <a:rPr lang="nl-NL" sz="2400" dirty="0" smtClean="0">
                <a:solidFill>
                  <a:schemeClr val="tx1"/>
                </a:solidFill>
              </a:rPr>
              <a:t>de leefomgeving</a:t>
            </a:r>
            <a:r>
              <a:rPr lang="nl-NL" sz="2400" dirty="0" smtClean="0"/>
              <a:t> en de relatie met gezondheid en veiligheid begrijpelijk ontsluiten naar </a:t>
            </a:r>
            <a:r>
              <a:rPr lang="nl-NL" sz="2400" dirty="0" smtClean="0">
                <a:solidFill>
                  <a:srgbClr val="FF0000"/>
                </a:solidFill>
              </a:rPr>
              <a:t>burgers en professionals</a:t>
            </a:r>
          </a:p>
          <a:p>
            <a:pPr>
              <a:lnSpc>
                <a:spcPts val="3200"/>
              </a:lnSpc>
            </a:pPr>
            <a:endParaRPr lang="nl-NL" sz="2100" dirty="0" smtClean="0"/>
          </a:p>
        </p:txBody>
      </p:sp>
      <p:pic>
        <p:nvPicPr>
          <p:cNvPr id="7" name="Picture 6" descr="80 km z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9310" y="4896068"/>
            <a:ext cx="2224690" cy="1296277"/>
          </a:xfrm>
          <a:prstGeom prst="rect">
            <a:avLst/>
          </a:prstGeom>
        </p:spPr>
      </p:pic>
      <p:pic>
        <p:nvPicPr>
          <p:cNvPr id="8" name="Picture 7" descr="asb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4887310"/>
            <a:ext cx="2049517" cy="1348828"/>
          </a:xfrm>
          <a:prstGeom prst="rect">
            <a:avLst/>
          </a:prstGeom>
        </p:spPr>
      </p:pic>
      <p:pic>
        <p:nvPicPr>
          <p:cNvPr id="11" name="Picture 10" descr="schiph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13586"/>
            <a:ext cx="2023241" cy="1322551"/>
          </a:xfrm>
          <a:prstGeom prst="rect">
            <a:avLst/>
          </a:prstGeom>
        </p:spPr>
      </p:pic>
      <p:pic>
        <p:nvPicPr>
          <p:cNvPr id="12" name="Picture 11" descr="groen landschapThol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24691" y="4904828"/>
            <a:ext cx="2242206" cy="13313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7793" y="3669861"/>
            <a:ext cx="5641286" cy="89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endParaRPr lang="nl-NL" dirty="0" smtClean="0"/>
          </a:p>
          <a:p>
            <a:pPr>
              <a:lnSpc>
                <a:spcPts val="3200"/>
              </a:lnSpc>
            </a:pPr>
            <a:r>
              <a:rPr lang="nl-NL" sz="2000" dirty="0" smtClean="0"/>
              <a:t>Toekomst bestendig: dus digitaal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257" y="1386359"/>
            <a:ext cx="5341938" cy="451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al 5"/>
          <p:cNvSpPr/>
          <p:nvPr/>
        </p:nvSpPr>
        <p:spPr>
          <a:xfrm>
            <a:off x="409012" y="2794191"/>
            <a:ext cx="121444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2060465" y="2481490"/>
            <a:ext cx="3214710" cy="2857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ounded Rectangular Callout 8"/>
          <p:cNvSpPr/>
          <p:nvPr/>
        </p:nvSpPr>
        <p:spPr bwMode="auto">
          <a:xfrm rot="4460512">
            <a:off x="5316442" y="179618"/>
            <a:ext cx="984428" cy="525873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0" name="Line Callout 2 9"/>
          <p:cNvSpPr/>
          <p:nvPr/>
        </p:nvSpPr>
        <p:spPr bwMode="auto">
          <a:xfrm>
            <a:off x="6989379" y="2907862"/>
            <a:ext cx="1751723" cy="963448"/>
          </a:xfrm>
          <a:prstGeom prst="borderCallout2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702434">
            <a:off x="5697250" y="1514449"/>
            <a:ext cx="30588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 zijn gewend</a:t>
            </a:r>
          </a:p>
          <a:p>
            <a:r>
              <a:rPr lang="nl-NL" dirty="0" smtClean="0"/>
              <a:t>aan intypen postcode of aangeven op de kaart</a:t>
            </a:r>
            <a:endParaRPr lang="nl-NL" dirty="0"/>
          </a:p>
        </p:txBody>
      </p:sp>
      <p:sp>
        <p:nvSpPr>
          <p:cNvPr id="14" name="Rounded Rectangular Callout 13"/>
          <p:cNvSpPr/>
          <p:nvPr/>
        </p:nvSpPr>
        <p:spPr bwMode="auto">
          <a:xfrm rot="776067">
            <a:off x="5634762" y="1394262"/>
            <a:ext cx="3147919" cy="2370226"/>
          </a:xfrm>
          <a:prstGeom prst="wedgeRoundRectCallout">
            <a:avLst/>
          </a:prstGeom>
          <a:solidFill>
            <a:srgbClr val="9ACCD4">
              <a:alpha val="2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232171" y="3693972"/>
            <a:ext cx="822836" cy="29516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1592014" y="3085766"/>
            <a:ext cx="4436163" cy="57243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2058276"/>
            <a:ext cx="7858180" cy="4013930"/>
          </a:xfrm>
        </p:spPr>
        <p:txBody>
          <a:bodyPr/>
          <a:lstStyle/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Wat wordt de Atlas Leefomgeving: een impressie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Werk in uitvoering: de weg er naar toe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En wat betekent het voor een dataleverancier (bronhouder)?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Het tijdpad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nl-NL" dirty="0" smtClean="0"/>
              <a:t>Welke rol kunt u spelen bij de Atlas Leefomgeving?</a:t>
            </a:r>
          </a:p>
          <a:p>
            <a:pPr marL="342900" indent="-342900"/>
            <a:r>
              <a:rPr lang="nl-NL" dirty="0" smtClean="0"/>
              <a:t> 	 </a:t>
            </a:r>
            <a:endParaRPr lang="nl-NL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01102" y="3302000"/>
            <a:ext cx="4799724" cy="77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059" y="1127935"/>
            <a:ext cx="7847038" cy="527444"/>
          </a:xfrm>
        </p:spPr>
        <p:txBody>
          <a:bodyPr/>
          <a:lstStyle/>
          <a:p>
            <a:pPr algn="ctr"/>
            <a:r>
              <a:rPr lang="nl-NL" dirty="0" smtClean="0"/>
              <a:t>Atlas Leefomgeving: home page</a:t>
            </a:r>
            <a:endParaRPr lang="nl-NL" dirty="0"/>
          </a:p>
        </p:txBody>
      </p:sp>
      <p:pic>
        <p:nvPicPr>
          <p:cNvPr id="6" name="Content Placeholder 5" descr="PPTA63C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50" r="-2750"/>
          <a:stretch>
            <a:fillRect/>
          </a:stretch>
        </p:blipFill>
        <p:spPr>
          <a:xfrm>
            <a:off x="562547" y="1842418"/>
            <a:ext cx="8064693" cy="43674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Oval 7"/>
          <p:cNvSpPr/>
          <p:nvPr/>
        </p:nvSpPr>
        <p:spPr bwMode="auto">
          <a:xfrm>
            <a:off x="5666827" y="2496207"/>
            <a:ext cx="2872827" cy="17517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dirty="0">
              <a:ln>
                <a:solidFill>
                  <a:srgbClr val="FF0000"/>
                </a:solidFill>
              </a:ln>
              <a:noFill/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741" y="1070039"/>
            <a:ext cx="5666108" cy="5787961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 descr="PPTF5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2" y="0"/>
            <a:ext cx="7091265" cy="4337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2125" y="4352342"/>
            <a:ext cx="2448189" cy="250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7567" y="4773873"/>
            <a:ext cx="771233" cy="2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902" y="4811195"/>
            <a:ext cx="766447" cy="22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4828" y="4811195"/>
            <a:ext cx="701352" cy="2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 bwMode="auto">
          <a:xfrm>
            <a:off x="3415862" y="2800833"/>
            <a:ext cx="683173" cy="5712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7108" y="2566276"/>
            <a:ext cx="169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Marker van de plaats</a:t>
            </a:r>
            <a:endParaRPr lang="nl-NL" sz="2000" dirty="0"/>
          </a:p>
        </p:txBody>
      </p:sp>
      <p:cxnSp>
        <p:nvCxnSpPr>
          <p:cNvPr id="11" name="Straight Arrow Connector 10"/>
          <p:cNvCxnSpPr>
            <a:stCxn id="8" idx="5"/>
          </p:cNvCxnSpPr>
          <p:nvPr/>
        </p:nvCxnSpPr>
        <p:spPr bwMode="auto">
          <a:xfrm rot="16200000" flipH="1">
            <a:off x="3783838" y="3503562"/>
            <a:ext cx="1099656" cy="66935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75173" y="4931104"/>
            <a:ext cx="3153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de waarde op plaats en legenda</a:t>
            </a:r>
            <a:endParaRPr lang="nl-NL" sz="24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3354553" y="5115033"/>
            <a:ext cx="1199931" cy="32406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0" y="4826000"/>
            <a:ext cx="3135585" cy="111584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Schakeldag 7 juni 2011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VROM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VRO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pitchFamily="-109" charset="0"/>
            <a:ea typeface="Arial" pitchFamily="-109" charset="0"/>
            <a:cs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pitchFamily="-109" charset="0"/>
            <a:ea typeface="Arial" pitchFamily="-109" charset="0"/>
            <a:cs typeface="Arial" pitchFamily="-109" charset="0"/>
          </a:defRPr>
        </a:defPPr>
      </a:lstStyle>
    </a:lnDef>
  </a:objectDefaults>
  <a:extraClrSchemeLst>
    <a:extraClrScheme>
      <a:clrScheme name="VROM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OM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OM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andaardontwerp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4_Standaardontwerp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pitchFamily="-109" charset="0"/>
            <a:ea typeface="Arial" pitchFamily="-109" charset="0"/>
            <a:cs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pitchFamily="-109" charset="0"/>
            <a:ea typeface="Arial" pitchFamily="-109" charset="0"/>
            <a:cs typeface="Arial" pitchFamily="-109" charset="0"/>
          </a:defRPr>
        </a:defPPr>
      </a:lstStyle>
    </a:lnDef>
  </a:objectDefaults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w:\apps\microsoft\office\templates\vrom\VROM.pot</Template>
  <TotalTime>3924</TotalTime>
  <Words>816</Words>
  <Application>Microsoft Office PowerPoint</Application>
  <PresentationFormat>Diavoorstelling (4:3)</PresentationFormat>
  <Paragraphs>208</Paragraphs>
  <Slides>40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40</vt:i4>
      </vt:variant>
    </vt:vector>
  </HeadingPairs>
  <TitlesOfParts>
    <vt:vector size="42" baseType="lpstr">
      <vt:lpstr>VROM</vt:lpstr>
      <vt:lpstr>4_Standaardontwerp</vt:lpstr>
      <vt:lpstr> Atlas Leefomgeving </vt:lpstr>
      <vt:lpstr>Dia 2</vt:lpstr>
      <vt:lpstr>Dia 3</vt:lpstr>
      <vt:lpstr>Dia 4</vt:lpstr>
      <vt:lpstr>Atlas Leefomgeving: de opgave</vt:lpstr>
      <vt:lpstr>Dia 6</vt:lpstr>
      <vt:lpstr>Agenda</vt:lpstr>
      <vt:lpstr>Atlas Leefomgeving: home page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Openbare Speelruimte (2)</vt:lpstr>
      <vt:lpstr>Dia 20</vt:lpstr>
      <vt:lpstr>Dia 21</vt:lpstr>
      <vt:lpstr>Dia 22</vt:lpstr>
      <vt:lpstr>Dia 23</vt:lpstr>
      <vt:lpstr>Eigen Leefomgeving:  profiel, locaties, kaarten</vt:lpstr>
      <vt:lpstr>Dia 25</vt:lpstr>
      <vt:lpstr>Verdere ontwikkeling en beheer</vt:lpstr>
      <vt:lpstr>Agenda</vt:lpstr>
      <vt:lpstr>Dia 28</vt:lpstr>
      <vt:lpstr>Dia 29</vt:lpstr>
      <vt:lpstr>Wie doen al mee?</vt:lpstr>
      <vt:lpstr>Inrichtings voorstel beheer</vt:lpstr>
      <vt:lpstr>Agenda</vt:lpstr>
      <vt:lpstr>Stappen voor Dataleveranciers </vt:lpstr>
      <vt:lpstr>Aansluiten bij de Atlas: 3 stappen uit de praktijk</vt:lpstr>
      <vt:lpstr>Vervolg aansluiten bij de Atlas: 3 stappen uit de praktijk</vt:lpstr>
      <vt:lpstr>Agenda</vt:lpstr>
      <vt:lpstr>Tijdpad</vt:lpstr>
      <vt:lpstr>Agenda</vt:lpstr>
      <vt:lpstr>Uw rol? </vt:lpstr>
      <vt:lpstr>Dia 40</vt:lpstr>
    </vt:vector>
  </TitlesOfParts>
  <Company>Ministerie van VROM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Rick Stuyling de Lange</dc:creator>
  <cp:lastModifiedBy>Ministerie van VROM</cp:lastModifiedBy>
  <cp:revision>152</cp:revision>
  <cp:lastPrinted>2009-11-09T21:59:15Z</cp:lastPrinted>
  <dcterms:created xsi:type="dcterms:W3CDTF">2011-06-06T05:59:55Z</dcterms:created>
  <dcterms:modified xsi:type="dcterms:W3CDTF">2011-06-06T14:25:17Z</dcterms:modified>
</cp:coreProperties>
</file>