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handoutMasterIdLst>
    <p:handoutMasterId r:id="rId17"/>
  </p:handoutMasterIdLst>
  <p:sldIdLst>
    <p:sldId id="257" r:id="rId2"/>
    <p:sldId id="261" r:id="rId3"/>
    <p:sldId id="273" r:id="rId4"/>
    <p:sldId id="268" r:id="rId5"/>
    <p:sldId id="263" r:id="rId6"/>
    <p:sldId id="269" r:id="rId7"/>
    <p:sldId id="260" r:id="rId8"/>
    <p:sldId id="274" r:id="rId9"/>
    <p:sldId id="275" r:id="rId10"/>
    <p:sldId id="270" r:id="rId11"/>
    <p:sldId id="271" r:id="rId12"/>
    <p:sldId id="272" r:id="rId13"/>
    <p:sldId id="267" r:id="rId14"/>
    <p:sldId id="266" r:id="rId15"/>
  </p:sldIdLst>
  <p:sldSz cx="9144000" cy="6858000" type="screen4x3"/>
  <p:notesSz cx="6794500" cy="9906000"/>
  <p:custDataLst>
    <p:tags r:id="rId18"/>
  </p:custDataLst>
  <p:defaultTex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k" initials="P.J." lastIdx="20" clrIdx="0"/>
  <p:cmAuthor id="1" name="Diederik" initials="DM"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1" autoAdjust="0"/>
    <p:restoredTop sz="90898" autoAdjust="0"/>
  </p:normalViewPr>
  <p:slideViewPr>
    <p:cSldViewPr>
      <p:cViewPr varScale="1">
        <p:scale>
          <a:sx n="62" d="100"/>
          <a:sy n="62" d="100"/>
        </p:scale>
        <p:origin x="-17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62A092B9-FAC9-466E-8C39-BE24B0B66316}" type="datetimeFigureOut">
              <a:rPr lang="nl-NL" smtClean="0"/>
              <a:pPr/>
              <a:t>26-3-2013</a:t>
            </a:fld>
            <a:endParaRPr lang="nl-NL"/>
          </a:p>
        </p:txBody>
      </p:sp>
      <p:sp>
        <p:nvSpPr>
          <p:cNvPr id="4" name="Tijdelijke aanduiding voor voettekst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E13E972A-2B39-4366-BFD0-705ABBF134CE}"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7ABCC5C8-6312-402B-8DE9-72D8D4401C91}" type="datetimeFigureOut">
              <a:rPr lang="nl-NL" smtClean="0"/>
              <a:pPr/>
              <a:t>26-3-2013</a:t>
            </a:fld>
            <a:endParaRPr lang="nl-NL"/>
          </a:p>
        </p:txBody>
      </p:sp>
      <p:sp>
        <p:nvSpPr>
          <p:cNvPr id="4" name="Tijdelijke aanduiding voor dia-afbeelding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F0285AC7-D60F-4D17-803B-34D3B8D1E568}"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62475" y="0"/>
            <a:ext cx="4581525" cy="6858000"/>
          </a:xfrm>
          <a:prstGeom prst="rect">
            <a:avLst/>
          </a:prstGeom>
          <a:solidFill>
            <a:schemeClr val="accent1"/>
          </a:solidFill>
          <a:ln w="9525">
            <a:noFill/>
            <a:miter lim="800000"/>
            <a:headEnd/>
            <a:tailEnd/>
          </a:ln>
          <a:effectLst/>
        </p:spPr>
        <p:txBody>
          <a:bodyPr wrap="none" anchor="ctr"/>
          <a:lstStyle/>
          <a:p>
            <a:endParaRPr lang="nl-NL"/>
          </a:p>
        </p:txBody>
      </p:sp>
      <p:sp>
        <p:nvSpPr>
          <p:cNvPr id="10243" name="Rectangle 3"/>
          <p:cNvSpPr>
            <a:spLocks noGrp="1" noChangeArrowheads="1"/>
          </p:cNvSpPr>
          <p:nvPr>
            <p:ph type="ctrTitle"/>
          </p:nvPr>
        </p:nvSpPr>
        <p:spPr>
          <a:xfrm>
            <a:off x="5037138" y="2878138"/>
            <a:ext cx="3598862" cy="857250"/>
          </a:xfrm>
        </p:spPr>
        <p:txBody>
          <a:bodyPr/>
          <a:lstStyle>
            <a:lvl1pPr defTabSz="608013" eaLnBrk="0" hangingPunct="0">
              <a:defRPr>
                <a:solidFill>
                  <a:schemeClr val="bg1"/>
                </a:solidFill>
              </a:defRPr>
            </a:lvl1pPr>
          </a:lstStyle>
          <a:p>
            <a:r>
              <a:rPr lang="nl-NL" smtClean="0"/>
              <a:t>Klik om de stijl te bewerken</a:t>
            </a:r>
            <a:endParaRPr lang="en-GB"/>
          </a:p>
        </p:txBody>
      </p:sp>
      <p:sp>
        <p:nvSpPr>
          <p:cNvPr id="10244" name="Rectangle 4"/>
          <p:cNvSpPr>
            <a:spLocks noGrp="1" noChangeArrowheads="1"/>
          </p:cNvSpPr>
          <p:nvPr>
            <p:ph type="subTitle" idx="1"/>
          </p:nvPr>
        </p:nvSpPr>
        <p:spPr>
          <a:xfrm>
            <a:off x="5037138" y="3778250"/>
            <a:ext cx="3598862" cy="1752600"/>
          </a:xfrm>
        </p:spPr>
        <p:txBody>
          <a:bodyPr/>
          <a:lstStyle>
            <a:lvl1pPr marL="0" indent="1588" defTabSz="608013" eaLnBrk="0" hangingPunct="0">
              <a:buFont typeface="Arial" charset="0"/>
              <a:buNone/>
              <a:defRPr>
                <a:solidFill>
                  <a:srgbClr val="FFFFFF"/>
                </a:solidFill>
              </a:defRPr>
            </a:lvl1pPr>
          </a:lstStyle>
          <a:p>
            <a:r>
              <a:rPr lang="nl-NL" smtClean="0"/>
              <a:t>Klik om het opmaakprofiel van de modelondertitel te bewerken</a:t>
            </a:r>
            <a:endParaRPr lang="en-GB"/>
          </a:p>
        </p:txBody>
      </p:sp>
      <p:sp>
        <p:nvSpPr>
          <p:cNvPr id="10245" name="Rectangle 5"/>
          <p:cNvSpPr>
            <a:spLocks noGrp="1" noChangeArrowheads="1"/>
          </p:cNvSpPr>
          <p:nvPr>
            <p:ph type="dt" sz="half" idx="2"/>
          </p:nvPr>
        </p:nvSpPr>
        <p:spPr>
          <a:xfrm>
            <a:off x="5037138" y="6515100"/>
            <a:ext cx="3932237" cy="209550"/>
          </a:xfrm>
        </p:spPr>
        <p:txBody>
          <a:bodyPr anchor="t"/>
          <a:lstStyle>
            <a:lvl1pPr algn="l">
              <a:defRPr/>
            </a:lvl1pPr>
          </a:lstStyle>
          <a:p>
            <a:fld id="{371C0177-2255-4D36-B8DD-0237089C547A}" type="datetime4">
              <a:rPr lang="nl-NL" smtClean="0"/>
              <a:pPr/>
              <a:t>26 maart 2013</a:t>
            </a:fld>
            <a:endParaRPr lang="nl-NL" dirty="0" smtClean="0"/>
          </a:p>
          <a:p>
            <a:endParaRPr lang="nl-NL" dirty="0"/>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12230" b="20656"/>
          <a:stretch>
            <a:fillRect/>
          </a:stretch>
        </p:blipFill>
        <p:spPr bwMode="auto">
          <a:xfrm>
            <a:off x="4262438" y="0"/>
            <a:ext cx="3517900" cy="14795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2B6E0780-654D-4B62-A6BB-603CE28FA527}" type="datetime4">
              <a:rPr lang="nl-NL" smtClean="0"/>
              <a:pPr/>
              <a:t>26 maart 2013</a:t>
            </a:fld>
            <a:endParaRPr lang="nl-NL" dirty="0"/>
          </a:p>
        </p:txBody>
      </p:sp>
      <p:sp>
        <p:nvSpPr>
          <p:cNvPr id="7"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7513" y="1293813"/>
            <a:ext cx="2100262" cy="49133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66725" y="1293813"/>
            <a:ext cx="6148388" cy="49133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D3824C36-7F26-413F-9F18-8694431975CF}" type="datetime4">
              <a:rPr lang="nl-NL" smtClean="0"/>
              <a:pPr/>
              <a:t>26 maart 2013</a:t>
            </a:fld>
            <a:endParaRPr lang="nl-NL" dirty="0"/>
          </a:p>
        </p:txBody>
      </p:sp>
      <p:sp>
        <p:nvSpPr>
          <p:cNvPr id="7"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6725" y="1293813"/>
            <a:ext cx="8401050" cy="492125"/>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66725" y="2068513"/>
            <a:ext cx="4124325" cy="41386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743450" y="2068513"/>
            <a:ext cx="4124325" cy="4138612"/>
          </a:xfrm>
        </p:spPr>
        <p:txBody>
          <a:bodyPr/>
          <a:lstStyle/>
          <a:p>
            <a:r>
              <a:rPr lang="nl-NL" smtClean="0"/>
              <a:t>Klik op het pictogram als u een illustratie wilt toevoegen</a:t>
            </a:r>
            <a:endParaRPr lang="nl-NL"/>
          </a:p>
        </p:txBody>
      </p:sp>
      <p:sp>
        <p:nvSpPr>
          <p:cNvPr id="6" name="Tijdelijke aanduiding voor dianummer 5"/>
          <p:cNvSpPr>
            <a:spLocks noGrp="1"/>
          </p:cNvSpPr>
          <p:nvPr>
            <p:ph type="sldNum" sz="quarter" idx="11"/>
          </p:nvPr>
        </p:nvSpPr>
        <p:spPr>
          <a:xfrm>
            <a:off x="466725" y="6611938"/>
            <a:ext cx="1905000" cy="119062"/>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7264400" y="6611938"/>
            <a:ext cx="1508125" cy="119062"/>
          </a:xfrm>
        </p:spPr>
        <p:txBody>
          <a:bodyPr/>
          <a:lstStyle>
            <a:lvl1pPr>
              <a:defRPr/>
            </a:lvl1pPr>
          </a:lstStyle>
          <a:p>
            <a:fld id="{DBD31B11-F223-4A7F-98AB-1298E820D8C6}" type="datetime4">
              <a:rPr lang="nl-NL" smtClean="0"/>
              <a:pPr/>
              <a:t>26 maart 2013</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CE78A39A-4C99-4BCD-B018-36BE006FADB3}" type="datetime4">
              <a:rPr lang="nl-NL" smtClean="0"/>
              <a:pPr/>
              <a:t>26 maart 2013</a:t>
            </a:fld>
            <a:endParaRPr lang="nl-NL" dirty="0"/>
          </a:p>
        </p:txBody>
      </p:sp>
      <p:sp>
        <p:nvSpPr>
          <p:cNvPr id="12"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B6B6BDDF-2A89-4039-BE8A-509CE46CCAE6}" type="datetime4">
              <a:rPr lang="nl-NL" smtClean="0"/>
              <a:pPr/>
              <a:t>26 maart 2013</a:t>
            </a:fld>
            <a:endParaRPr lang="nl-NL" dirty="0"/>
          </a:p>
        </p:txBody>
      </p:sp>
      <p:sp>
        <p:nvSpPr>
          <p:cNvPr id="7"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66725"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43450"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A31DF2BC-8A43-4914-9A84-B7BDC8E802FB}" type="datetime4">
              <a:rPr lang="nl-NL" smtClean="0"/>
              <a:pPr/>
              <a:t>26 maart 2013</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fld id="{166882B7-EDFC-4F48-8AF5-E70F44ED6812}" type="datetime4">
              <a:rPr lang="nl-NL" smtClean="0"/>
              <a:pPr/>
              <a:t>26 maart 2013</a:t>
            </a:fld>
            <a:endParaRPr lang="nl-NL" dirty="0"/>
          </a:p>
        </p:txBody>
      </p:sp>
      <p:sp>
        <p:nvSpPr>
          <p:cNvPr id="10" name="Rectangle 6"/>
          <p:cNvSpPr>
            <a:spLocks noGrp="1" noChangeArrowheads="1"/>
          </p:cNvSpPr>
          <p:nvPr>
            <p:ph type="ftr" sz="quarter" idx="1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fld id="{BDBC99A0-50CB-43C2-A15A-7A72FC1B949A}" type="datetime4">
              <a:rPr lang="nl-NL" smtClean="0"/>
              <a:pPr/>
              <a:t>26 maart 2013</a:t>
            </a:fld>
            <a:endParaRPr lang="nl-NL" dirty="0"/>
          </a:p>
        </p:txBody>
      </p:sp>
      <p:sp>
        <p:nvSpPr>
          <p:cNvPr id="6"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fld id="{8328D42C-744F-47AE-9729-62D2907478C0}" type="datetime4">
              <a:rPr lang="nl-NL" smtClean="0"/>
              <a:pPr/>
              <a:t>26 maart 2013</a:t>
            </a:fld>
            <a:endParaRPr lang="nl-NL" dirty="0"/>
          </a:p>
        </p:txBody>
      </p:sp>
      <p:sp>
        <p:nvSpPr>
          <p:cNvPr id="5"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55E3D685-99AE-4B48-89D7-929B7FE72527}" type="datetime4">
              <a:rPr lang="nl-NL" smtClean="0"/>
              <a:pPr/>
              <a:t>26 maart 2013</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A448838B-8E2F-4CBB-AF86-AF7B5DEE893A}" type="datetime4">
              <a:rPr lang="nl-NL" smtClean="0"/>
              <a:pPr/>
              <a:t>26 maart 2013</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011238"/>
          </a:xfrm>
          <a:prstGeom prst="rect">
            <a:avLst/>
          </a:prstGeom>
          <a:solidFill>
            <a:schemeClr val="accent1"/>
          </a:solidFill>
          <a:ln w="9525">
            <a:noFill/>
            <a:miter lim="800000"/>
            <a:headEnd/>
            <a:tailEnd/>
          </a:ln>
          <a:effectLst/>
        </p:spPr>
        <p:txBody>
          <a:bodyPr wrap="none" anchor="ctr"/>
          <a:lstStyle/>
          <a:p>
            <a:endParaRPr lang="nl-NL"/>
          </a:p>
        </p:txBody>
      </p:sp>
      <p:sp>
        <p:nvSpPr>
          <p:cNvPr id="9219" name="Rectangle 3"/>
          <p:cNvSpPr>
            <a:spLocks noChangeArrowheads="1"/>
          </p:cNvSpPr>
          <p:nvPr/>
        </p:nvSpPr>
        <p:spPr bwMode="auto">
          <a:xfrm>
            <a:off x="0" y="6350000"/>
            <a:ext cx="9144000" cy="508000"/>
          </a:xfrm>
          <a:prstGeom prst="rect">
            <a:avLst/>
          </a:prstGeom>
          <a:solidFill>
            <a:schemeClr val="accent1"/>
          </a:solidFill>
          <a:ln w="9525">
            <a:noFill/>
            <a:miter lim="800000"/>
            <a:headEnd/>
            <a:tailEnd/>
          </a:ln>
          <a:effectLst/>
        </p:spPr>
        <p:txBody>
          <a:bodyPr wrap="none" anchor="ctr"/>
          <a:lstStyle/>
          <a:p>
            <a:endParaRPr lang="nl-NL"/>
          </a:p>
        </p:txBody>
      </p:sp>
      <p:sp>
        <p:nvSpPr>
          <p:cNvPr id="9220" name="Rectangle 4"/>
          <p:cNvSpPr>
            <a:spLocks noGrp="1" noChangeArrowheads="1"/>
          </p:cNvSpPr>
          <p:nvPr>
            <p:ph type="title"/>
          </p:nvPr>
        </p:nvSpPr>
        <p:spPr bwMode="auto">
          <a:xfrm>
            <a:off x="466725" y="1293813"/>
            <a:ext cx="84010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smtClean="0"/>
              <a:t>Klik om het opmaakprofiel van de modeltitel te bewerken</a:t>
            </a:r>
          </a:p>
        </p:txBody>
      </p:sp>
      <p:sp>
        <p:nvSpPr>
          <p:cNvPr id="9221" name="Rectangle 5"/>
          <p:cNvSpPr>
            <a:spLocks noGrp="1" noChangeArrowheads="1"/>
          </p:cNvSpPr>
          <p:nvPr>
            <p:ph type="body" idx="1"/>
          </p:nvPr>
        </p:nvSpPr>
        <p:spPr bwMode="auto">
          <a:xfrm>
            <a:off x="466725" y="2068513"/>
            <a:ext cx="840105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9223" name="Rectangle 7"/>
          <p:cNvSpPr>
            <a:spLocks noGrp="1" noChangeArrowheads="1"/>
          </p:cNvSpPr>
          <p:nvPr>
            <p:ph type="sldNum" sz="quarter" idx="4"/>
          </p:nvPr>
        </p:nvSpPr>
        <p:spPr bwMode="auto">
          <a:xfrm>
            <a:off x="466725" y="6611938"/>
            <a:ext cx="1905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7264400" y="6611938"/>
            <a:ext cx="1508125"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fld id="{304E76BA-3E86-4990-863F-0FA9D596FAFB}" type="datetime4">
              <a:rPr lang="nl-NL" smtClean="0"/>
              <a:pPr/>
              <a:t>26 maart 2013</a:t>
            </a:fld>
            <a:endParaRPr lang="nl-NL" dirty="0"/>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4376738" y="0"/>
            <a:ext cx="393700"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4355977" y="6525344"/>
            <a:ext cx="2736304"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dt" sz="half" idx="2"/>
          </p:nvPr>
        </p:nvSpPr>
        <p:spPr/>
        <p:txBody>
          <a:bodyPr/>
          <a:lstStyle/>
          <a:p>
            <a:r>
              <a:rPr lang="nl-NL" dirty="0" smtClean="0"/>
              <a:t>27 maart 2013</a:t>
            </a:r>
            <a:endParaRPr lang="nl-NL" dirty="0"/>
          </a:p>
        </p:txBody>
      </p:sp>
      <p:sp>
        <p:nvSpPr>
          <p:cNvPr id="5122" name="Rectangle 2"/>
          <p:cNvSpPr>
            <a:spLocks noGrp="1" noChangeArrowheads="1"/>
          </p:cNvSpPr>
          <p:nvPr>
            <p:ph type="ctrTitle"/>
          </p:nvPr>
        </p:nvSpPr>
        <p:spPr/>
        <p:txBody>
          <a:bodyPr/>
          <a:lstStyle/>
          <a:p>
            <a:r>
              <a:rPr lang="nl-NL" dirty="0" smtClean="0"/>
              <a:t>Aanpak fijn stof bij veehouderijen </a:t>
            </a:r>
            <a:endParaRPr lang="nl-NL" dirty="0"/>
          </a:p>
        </p:txBody>
      </p:sp>
      <p:sp>
        <p:nvSpPr>
          <p:cNvPr id="5123" name="Rectangle 3"/>
          <p:cNvSpPr>
            <a:spLocks noGrp="1" noChangeArrowheads="1"/>
          </p:cNvSpPr>
          <p:nvPr>
            <p:ph type="subTitle" idx="1"/>
          </p:nvPr>
        </p:nvSpPr>
        <p:spPr/>
        <p:txBody>
          <a:bodyPr/>
          <a:lstStyle/>
          <a:p>
            <a:endParaRPr lang="nl-NL" dirty="0" smtClean="0"/>
          </a:p>
          <a:p>
            <a:endParaRPr lang="nl-NL" dirty="0" smtClean="0"/>
          </a:p>
          <a:p>
            <a:r>
              <a:rPr lang="nl-NL" dirty="0" smtClean="0"/>
              <a:t>Diederik Metz</a:t>
            </a:r>
            <a:endParaRPr lang="nl-NL" dirty="0"/>
          </a:p>
        </p:txBody>
      </p:sp>
      <p:sp>
        <p:nvSpPr>
          <p:cNvPr id="5125" name="Rectangle 5"/>
          <p:cNvSpPr>
            <a:spLocks noChangeArrowheads="1"/>
          </p:cNvSpPr>
          <p:nvPr/>
        </p:nvSpPr>
        <p:spPr bwMode="auto">
          <a:xfrm>
            <a:off x="4953000" y="762000"/>
            <a:ext cx="2819400" cy="304800"/>
          </a:xfrm>
          <a:prstGeom prst="rect">
            <a:avLst/>
          </a:prstGeom>
          <a:solidFill>
            <a:schemeClr val="accent1"/>
          </a:solidFill>
          <a:ln w="9525">
            <a:noFill/>
            <a:miter lim="800000"/>
            <a:headEnd/>
            <a:tailEnd/>
          </a:ln>
          <a:effectLst/>
        </p:spPr>
        <p:txBody>
          <a:bodyPr wrap="none" anchor="ctr"/>
          <a:lstStyle/>
          <a:p>
            <a:endParaRPr lang="nl-NL"/>
          </a:p>
        </p:txBody>
      </p:sp>
      <p:pic>
        <p:nvPicPr>
          <p:cNvPr id="5127" name="Picture 7" descr="I:\AAA Logo's Infrastructuur en Milieu\IenM\Woordmerk voor Powerpoint_diap.png"/>
          <p:cNvPicPr>
            <a:picLocks noChangeAspect="1" noChangeArrowheads="1"/>
          </p:cNvPicPr>
          <p:nvPr/>
        </p:nvPicPr>
        <p:blipFill>
          <a:blip r:embed="rId2" cstate="print"/>
          <a:srcRect/>
          <a:stretch>
            <a:fillRect/>
          </a:stretch>
        </p:blipFill>
        <p:spPr bwMode="auto">
          <a:xfrm>
            <a:off x="4940300" y="609600"/>
            <a:ext cx="3822700" cy="8651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10</a:t>
            </a:fld>
            <a:endParaRPr lang="nl-NL"/>
          </a:p>
        </p:txBody>
      </p:sp>
      <p:sp>
        <p:nvSpPr>
          <p:cNvPr id="5" name="Tijdelijke aanduiding voor datum 4"/>
          <p:cNvSpPr>
            <a:spLocks noGrp="1"/>
          </p:cNvSpPr>
          <p:nvPr>
            <p:ph type="dt" sz="half" idx="12"/>
          </p:nvPr>
        </p:nvSpPr>
        <p:spPr/>
        <p:txBody>
          <a:bodyPr/>
          <a:lstStyle/>
          <a:p>
            <a:r>
              <a:rPr lang="nl-NL" dirty="0" smtClean="0"/>
              <a:t>27 maart 2013</a:t>
            </a:r>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sp>
        <p:nvSpPr>
          <p:cNvPr id="10" name="Tijdelijke aanduiding voor inhoud 2"/>
          <p:cNvSpPr>
            <a:spLocks noGrp="1"/>
          </p:cNvSpPr>
          <p:nvPr>
            <p:ph idx="1"/>
          </p:nvPr>
        </p:nvSpPr>
        <p:spPr>
          <a:xfrm>
            <a:off x="466725" y="2068513"/>
            <a:ext cx="8209732" cy="4138612"/>
          </a:xfrm>
        </p:spPr>
        <p:txBody>
          <a:bodyPr/>
          <a:lstStyle/>
          <a:p>
            <a:pPr lvl="0"/>
            <a:r>
              <a:rPr lang="nl-NL" dirty="0" smtClean="0"/>
              <a:t>De subsidieregeling ondersteunt veehouders die willen investeren in maatregelen die de uitstoot van fijn stof verminderen met minimaal 25%.</a:t>
            </a:r>
          </a:p>
          <a:p>
            <a:pPr lvl="0"/>
            <a:endParaRPr lang="nl-NL" sz="1000" dirty="0" smtClean="0"/>
          </a:p>
          <a:p>
            <a:pPr lvl="0"/>
            <a:r>
              <a:rPr lang="nl-NL" dirty="0" smtClean="0"/>
              <a:t>Aanvragen kunnen ingediend worden in de periode 1 april tot en met 15 mei 2013.</a:t>
            </a:r>
          </a:p>
          <a:p>
            <a:pPr lvl="0"/>
            <a:endParaRPr lang="nl-NL" sz="1000" dirty="0" smtClean="0"/>
          </a:p>
          <a:p>
            <a:pPr lvl="0"/>
            <a:r>
              <a:rPr lang="nl-NL" dirty="0" smtClean="0"/>
              <a:t>Er is 10 miljoen euro beschikbaar.</a:t>
            </a:r>
          </a:p>
          <a:p>
            <a:pPr lvl="0"/>
            <a:endParaRPr lang="nl-NL" sz="1000" dirty="0" smtClean="0"/>
          </a:p>
          <a:p>
            <a:pPr lvl="0"/>
            <a:r>
              <a:rPr lang="nl-NL" dirty="0" smtClean="0"/>
              <a:t>Hiermee kunnen naar verwachting 60 tot 70 aanvragen gehonoreerd worden.</a:t>
            </a:r>
            <a:endParaRPr lang="nl-NL" dirty="0"/>
          </a:p>
        </p:txBody>
      </p:sp>
      <p:sp>
        <p:nvSpPr>
          <p:cNvPr id="7" name="Titel 6"/>
          <p:cNvSpPr>
            <a:spLocks noGrp="1"/>
          </p:cNvSpPr>
          <p:nvPr>
            <p:ph type="title"/>
          </p:nvPr>
        </p:nvSpPr>
        <p:spPr/>
        <p:txBody>
          <a:bodyPr/>
          <a:lstStyle/>
          <a:p>
            <a:r>
              <a:rPr lang="nl-NL" dirty="0" smtClean="0"/>
              <a:t>Subsidieregeling fijnstofmaatregelen</a:t>
            </a: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11</a:t>
            </a:fld>
            <a:endParaRPr lang="nl-NL"/>
          </a:p>
        </p:txBody>
      </p:sp>
      <p:sp>
        <p:nvSpPr>
          <p:cNvPr id="5" name="Tijdelijke aanduiding voor datum 4"/>
          <p:cNvSpPr>
            <a:spLocks noGrp="1"/>
          </p:cNvSpPr>
          <p:nvPr>
            <p:ph type="dt" sz="half" idx="12"/>
          </p:nvPr>
        </p:nvSpPr>
        <p:spPr/>
        <p:txBody>
          <a:bodyPr/>
          <a:lstStyle/>
          <a:p>
            <a:fld id="{CE78A39A-4C99-4BCD-B018-36BE006FADB3}" type="datetime4">
              <a:rPr lang="nl-NL" smtClean="0"/>
              <a:pPr/>
              <a:t>26 maart 2013</a:t>
            </a:fld>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pic>
        <p:nvPicPr>
          <p:cNvPr id="21506" name="Picture 2"/>
          <p:cNvPicPr>
            <a:picLocks noChangeAspect="1" noChangeArrowheads="1"/>
          </p:cNvPicPr>
          <p:nvPr/>
        </p:nvPicPr>
        <p:blipFill>
          <a:blip r:embed="rId2" cstate="print"/>
          <a:srcRect/>
          <a:stretch>
            <a:fillRect/>
          </a:stretch>
        </p:blipFill>
        <p:spPr bwMode="auto">
          <a:xfrm>
            <a:off x="251520" y="1916832"/>
            <a:ext cx="8466765" cy="2700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12</a:t>
            </a:fld>
            <a:endParaRPr lang="nl-NL"/>
          </a:p>
        </p:txBody>
      </p:sp>
      <p:sp>
        <p:nvSpPr>
          <p:cNvPr id="5" name="Tijdelijke aanduiding voor datum 4"/>
          <p:cNvSpPr>
            <a:spLocks noGrp="1"/>
          </p:cNvSpPr>
          <p:nvPr>
            <p:ph type="dt" sz="half" idx="12"/>
          </p:nvPr>
        </p:nvSpPr>
        <p:spPr/>
        <p:txBody>
          <a:bodyPr/>
          <a:lstStyle/>
          <a:p>
            <a:fld id="{CE78A39A-4C99-4BCD-B018-36BE006FADB3}" type="datetime4">
              <a:rPr lang="nl-NL" smtClean="0"/>
              <a:pPr/>
              <a:t>26 maart 2013</a:t>
            </a:fld>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pic>
        <p:nvPicPr>
          <p:cNvPr id="22530" name="Picture 2"/>
          <p:cNvPicPr>
            <a:picLocks noChangeAspect="1" noChangeArrowheads="1"/>
          </p:cNvPicPr>
          <p:nvPr/>
        </p:nvPicPr>
        <p:blipFill>
          <a:blip r:embed="rId2" cstate="print"/>
          <a:srcRect/>
          <a:stretch>
            <a:fillRect/>
          </a:stretch>
        </p:blipFill>
        <p:spPr bwMode="auto">
          <a:xfrm>
            <a:off x="323528" y="836712"/>
            <a:ext cx="7344816" cy="5650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Dilemma’s</a:t>
            </a:r>
            <a:endParaRPr lang="nl-NL" dirty="0"/>
          </a:p>
        </p:txBody>
      </p:sp>
      <p:sp>
        <p:nvSpPr>
          <p:cNvPr id="3" name="Tijdelijke aanduiding voor inhoud 2"/>
          <p:cNvSpPr>
            <a:spLocks noGrp="1"/>
          </p:cNvSpPr>
          <p:nvPr>
            <p:ph idx="1"/>
          </p:nvPr>
        </p:nvSpPr>
        <p:spPr>
          <a:xfrm>
            <a:off x="466725" y="2068513"/>
            <a:ext cx="8065715" cy="4138612"/>
          </a:xfrm>
        </p:spPr>
        <p:txBody>
          <a:bodyPr/>
          <a:lstStyle/>
          <a:p>
            <a:pPr lvl="0"/>
            <a:r>
              <a:rPr lang="nl-NL" dirty="0" smtClean="0"/>
              <a:t>Het realiseren van maatregelen vraagt vaak om een vrijwillige medewerking van de veehouder. Gemeenten hebben niet of nauwelijks instrumenten om maatregelen af te dwingen.</a:t>
            </a:r>
          </a:p>
          <a:p>
            <a:pPr lvl="0"/>
            <a:endParaRPr lang="nl-NL" dirty="0" smtClean="0"/>
          </a:p>
          <a:p>
            <a:r>
              <a:rPr lang="nl-NL" dirty="0" smtClean="0"/>
              <a:t>Beschikbare emissiereducerende maatregelen zijn relatief duur. Voor bepaalde staltypes zijn nog beperkt maatregelen beschikbaar. </a:t>
            </a:r>
          </a:p>
          <a:p>
            <a:pPr lvl="0"/>
            <a:endParaRPr lang="nl-NL" dirty="0" smtClean="0"/>
          </a:p>
          <a:p>
            <a:pPr lvl="0"/>
            <a:r>
              <a:rPr lang="nl-NL" dirty="0" smtClean="0"/>
              <a:t>Locaties waar de PM</a:t>
            </a:r>
            <a:r>
              <a:rPr lang="nl-NL" baseline="-25000" dirty="0" smtClean="0"/>
              <a:t>10</a:t>
            </a:r>
            <a:r>
              <a:rPr lang="nl-NL" dirty="0" smtClean="0"/>
              <a:t> grenswaarden worden overschreden kunnen jaarlijks veranderen als gevolg van andere factoren dan de emissies van een veehouderij.</a:t>
            </a:r>
          </a:p>
          <a:p>
            <a:pPr>
              <a:buNone/>
            </a:pPr>
            <a:endParaRPr lang="nl-NL" dirty="0" smtClean="0"/>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13</a:t>
            </a:fld>
            <a:endParaRPr lang="nl-NL"/>
          </a:p>
        </p:txBody>
      </p:sp>
      <p:sp>
        <p:nvSpPr>
          <p:cNvPr id="5" name="Tijdelijke aanduiding voor datum 4"/>
          <p:cNvSpPr>
            <a:spLocks noGrp="1"/>
          </p:cNvSpPr>
          <p:nvPr>
            <p:ph type="dt" sz="half" idx="12"/>
          </p:nvPr>
        </p:nvSpPr>
        <p:spPr/>
        <p:txBody>
          <a:bodyPr/>
          <a:lstStyle/>
          <a:p>
            <a:r>
              <a:rPr lang="nl-NL" dirty="0" smtClean="0"/>
              <a:t>27 maart 2013</a:t>
            </a:r>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Perspectief?</a:t>
            </a:r>
            <a:endParaRPr lang="nl-NL" dirty="0"/>
          </a:p>
        </p:txBody>
      </p:sp>
      <p:sp>
        <p:nvSpPr>
          <p:cNvPr id="3" name="Tijdelijke aanduiding voor inhoud 2"/>
          <p:cNvSpPr>
            <a:spLocks noGrp="1"/>
          </p:cNvSpPr>
          <p:nvPr>
            <p:ph idx="1"/>
          </p:nvPr>
        </p:nvSpPr>
        <p:spPr>
          <a:xfrm>
            <a:off x="466725" y="2068513"/>
            <a:ext cx="8425755" cy="4138612"/>
          </a:xfrm>
        </p:spPr>
        <p:txBody>
          <a:bodyPr/>
          <a:lstStyle/>
          <a:p>
            <a:pPr lvl="0"/>
            <a:r>
              <a:rPr lang="nl-NL" dirty="0" smtClean="0"/>
              <a:t>Verwachting is dat de komende </a:t>
            </a:r>
            <a:r>
              <a:rPr lang="nl-NL" dirty="0" err="1" smtClean="0"/>
              <a:t>monitoringsronde</a:t>
            </a:r>
            <a:r>
              <a:rPr lang="nl-NL" dirty="0" smtClean="0"/>
              <a:t> overschrijdingen van de grenswaarde PM</a:t>
            </a:r>
            <a:r>
              <a:rPr lang="nl-NL" baseline="-25000" dirty="0" smtClean="0"/>
              <a:t>10</a:t>
            </a:r>
            <a:r>
              <a:rPr lang="nl-NL" dirty="0" smtClean="0"/>
              <a:t> bij veehouderijen laat zien. </a:t>
            </a:r>
          </a:p>
          <a:p>
            <a:pPr lvl="0"/>
            <a:endParaRPr lang="nl-NL" dirty="0" smtClean="0"/>
          </a:p>
          <a:p>
            <a:r>
              <a:rPr lang="nl-NL" dirty="0" smtClean="0"/>
              <a:t>De aanpak is in gang gezet maar de doorwerking kost tijd.  </a:t>
            </a:r>
          </a:p>
          <a:p>
            <a:pPr lvl="0"/>
            <a:endParaRPr lang="nl-NL" dirty="0" smtClean="0"/>
          </a:p>
          <a:p>
            <a:pPr lvl="0"/>
            <a:r>
              <a:rPr lang="nl-NL" dirty="0" smtClean="0"/>
              <a:t>De individuele en gebiedsgerichte aanpak van gemeenten, in combinatie met generieke maatregelen, zullen leiden tot een verlaging van: </a:t>
            </a:r>
          </a:p>
          <a:p>
            <a:pPr lvl="1"/>
            <a:r>
              <a:rPr lang="nl-NL" dirty="0" smtClean="0"/>
              <a:t>de piekbijdragen van veehouderijen op woningen, en</a:t>
            </a:r>
          </a:p>
          <a:p>
            <a:pPr lvl="1"/>
            <a:r>
              <a:rPr lang="nl-NL" dirty="0" smtClean="0"/>
              <a:t>de achtergrondconcentraties.  </a:t>
            </a:r>
          </a:p>
          <a:p>
            <a:pPr lvl="0"/>
            <a:endParaRPr lang="nl-NL" dirty="0" smtClean="0"/>
          </a:p>
          <a:p>
            <a:pPr lvl="0"/>
            <a:r>
              <a:rPr lang="nl-NL" dirty="0" smtClean="0"/>
              <a:t>De knelpunten bij veehouderijen zullen de komende jaren naar verwachting geleidelijk afnemen.</a:t>
            </a:r>
          </a:p>
          <a:p>
            <a:endParaRPr lang="nl-NL" dirty="0" smtClean="0"/>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14</a:t>
            </a:fld>
            <a:endParaRPr lang="nl-NL"/>
          </a:p>
        </p:txBody>
      </p:sp>
      <p:sp>
        <p:nvSpPr>
          <p:cNvPr id="5" name="Tijdelijke aanduiding voor datum 4"/>
          <p:cNvSpPr>
            <a:spLocks noGrp="1"/>
          </p:cNvSpPr>
          <p:nvPr>
            <p:ph type="dt" sz="half" idx="12"/>
          </p:nvPr>
        </p:nvSpPr>
        <p:spPr/>
        <p:txBody>
          <a:bodyPr/>
          <a:lstStyle/>
          <a:p>
            <a:r>
              <a:rPr lang="nl-NL" dirty="0" smtClean="0"/>
              <a:t>27 maart 2013</a:t>
            </a:r>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2</a:t>
            </a:fld>
            <a:endParaRPr lang="nl-NL"/>
          </a:p>
        </p:txBody>
      </p:sp>
      <p:sp>
        <p:nvSpPr>
          <p:cNvPr id="5" name="Tijdelijke aanduiding voor datum 4"/>
          <p:cNvSpPr>
            <a:spLocks noGrp="1"/>
          </p:cNvSpPr>
          <p:nvPr>
            <p:ph type="dt" sz="half" idx="12"/>
          </p:nvPr>
        </p:nvSpPr>
        <p:spPr/>
        <p:txBody>
          <a:bodyPr/>
          <a:lstStyle/>
          <a:p>
            <a:r>
              <a:rPr lang="nl-NL" dirty="0" smtClean="0"/>
              <a:t>27 maart 2013</a:t>
            </a:r>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sp>
        <p:nvSpPr>
          <p:cNvPr id="1947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grpSp>
        <p:nvGrpSpPr>
          <p:cNvPr id="19457" name="Group 1"/>
          <p:cNvGrpSpPr>
            <a:grpSpLocks noChangeAspect="1"/>
          </p:cNvGrpSpPr>
          <p:nvPr/>
        </p:nvGrpSpPr>
        <p:grpSpPr bwMode="auto">
          <a:xfrm>
            <a:off x="828022" y="1052736"/>
            <a:ext cx="7415948" cy="5216039"/>
            <a:chOff x="2504" y="4232"/>
            <a:chExt cx="7046" cy="4822"/>
          </a:xfrm>
        </p:grpSpPr>
        <p:sp>
          <p:nvSpPr>
            <p:cNvPr id="19477" name="AutoShape 21"/>
            <p:cNvSpPr>
              <a:spLocks noChangeShapeType="1"/>
            </p:cNvSpPr>
            <p:nvPr/>
          </p:nvSpPr>
          <p:spPr bwMode="auto">
            <a:xfrm>
              <a:off x="8082" y="7400"/>
              <a:ext cx="2" cy="832"/>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nl-NL"/>
            </a:p>
          </p:txBody>
        </p:sp>
        <p:sp>
          <p:nvSpPr>
            <p:cNvPr id="19476" name="AutoShape 20"/>
            <p:cNvSpPr>
              <a:spLocks noChangeShapeType="1"/>
            </p:cNvSpPr>
            <p:nvPr/>
          </p:nvSpPr>
          <p:spPr bwMode="auto">
            <a:xfrm flipH="1">
              <a:off x="5944" y="6318"/>
              <a:ext cx="1" cy="513"/>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nl-NL"/>
            </a:p>
          </p:txBody>
        </p:sp>
        <p:sp>
          <p:nvSpPr>
            <p:cNvPr id="19475" name="AutoShape 19"/>
            <p:cNvSpPr>
              <a:spLocks noChangeShapeType="1"/>
            </p:cNvSpPr>
            <p:nvPr/>
          </p:nvSpPr>
          <p:spPr bwMode="auto">
            <a:xfrm flipH="1">
              <a:off x="5945" y="5157"/>
              <a:ext cx="1" cy="512"/>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nl-NL"/>
            </a:p>
          </p:txBody>
        </p:sp>
        <p:sp>
          <p:nvSpPr>
            <p:cNvPr id="19474" name="AutoShape 18"/>
            <p:cNvSpPr>
              <a:spLocks noChangeShapeType="1"/>
            </p:cNvSpPr>
            <p:nvPr/>
          </p:nvSpPr>
          <p:spPr bwMode="auto">
            <a:xfrm>
              <a:off x="5936" y="4703"/>
              <a:ext cx="1" cy="285"/>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nl-NL"/>
            </a:p>
          </p:txBody>
        </p:sp>
        <p:sp>
          <p:nvSpPr>
            <p:cNvPr id="19473" name="Text Box 17"/>
            <p:cNvSpPr txBox="1">
              <a:spLocks noChangeArrowheads="1"/>
            </p:cNvSpPr>
            <p:nvPr/>
          </p:nvSpPr>
          <p:spPr bwMode="auto">
            <a:xfrm>
              <a:off x="4417" y="4232"/>
              <a:ext cx="3080" cy="471"/>
            </a:xfrm>
            <a:prstGeom prst="rect">
              <a:avLst/>
            </a:prstGeom>
            <a:no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j-lt"/>
                  <a:ea typeface="Calibri" pitchFamily="34" charset="0"/>
                  <a:cs typeface="Times New Roman" pitchFamily="18" charset="0"/>
                </a:rPr>
                <a:t>Locaties met overschrijding</a:t>
              </a:r>
              <a:endParaRPr kumimoji="0" lang="nl-NL" sz="1400" b="0" i="0" u="none" strike="noStrike" cap="none" normalizeH="0" baseline="0" dirty="0" smtClean="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j-lt"/>
                  <a:ea typeface="Calibri" pitchFamily="34" charset="0"/>
                  <a:cs typeface="Times New Roman" pitchFamily="18" charset="0"/>
                </a:rPr>
                <a:t>op basis van MT2012</a:t>
              </a:r>
              <a:endParaRPr kumimoji="0" lang="nl-NL" sz="1400" b="0" i="0" u="none" strike="noStrike" cap="none" normalizeH="0" baseline="0" dirty="0" smtClean="0">
                <a:ln>
                  <a:noFill/>
                </a:ln>
                <a:solidFill>
                  <a:schemeClr val="tx1"/>
                </a:solidFill>
                <a:effectLst/>
                <a:latin typeface="+mj-lt"/>
              </a:endParaRPr>
            </a:p>
          </p:txBody>
        </p:sp>
        <p:sp>
          <p:nvSpPr>
            <p:cNvPr id="19472" name="Text Box 16"/>
            <p:cNvSpPr txBox="1">
              <a:spLocks noChangeArrowheads="1"/>
            </p:cNvSpPr>
            <p:nvPr/>
          </p:nvSpPr>
          <p:spPr bwMode="auto">
            <a:xfrm>
              <a:off x="4395" y="4988"/>
              <a:ext cx="3080" cy="443"/>
            </a:xfrm>
            <a:prstGeom prst="rect">
              <a:avLst/>
            </a:prstGeom>
            <a:solidFill>
              <a:srgbClr val="FBD4B4"/>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j-lt"/>
                  <a:ea typeface="Calibri" pitchFamily="34" charset="0"/>
                  <a:cs typeface="Times New Roman" pitchFamily="18" charset="0"/>
                </a:rPr>
                <a:t>Selecteren NSL toetspunten</a:t>
              </a:r>
              <a:endParaRPr kumimoji="0" lang="nl-NL" sz="1400" b="0" i="0" u="none" strike="noStrike" cap="none" normalizeH="0" baseline="0" dirty="0" smtClean="0">
                <a:ln>
                  <a:noFill/>
                </a:ln>
                <a:solidFill>
                  <a:schemeClr val="tx1"/>
                </a:solidFill>
                <a:effectLst/>
                <a:latin typeface="+mj-lt"/>
              </a:endParaRPr>
            </a:p>
          </p:txBody>
        </p:sp>
        <p:sp>
          <p:nvSpPr>
            <p:cNvPr id="19471" name="Text Box 15"/>
            <p:cNvSpPr txBox="1">
              <a:spLocks noChangeArrowheads="1"/>
            </p:cNvSpPr>
            <p:nvPr/>
          </p:nvSpPr>
          <p:spPr bwMode="auto">
            <a:xfrm>
              <a:off x="4395" y="5669"/>
              <a:ext cx="3080" cy="916"/>
            </a:xfrm>
            <a:prstGeom prst="rect">
              <a:avLst/>
            </a:prstGeom>
            <a:solidFill>
              <a:srgbClr val="FBD4B4"/>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n-lt"/>
                  <a:ea typeface="Calibri" pitchFamily="34" charset="0"/>
                  <a:cs typeface="Times New Roman" pitchFamily="18" charset="0"/>
                </a:rPr>
                <a:t>Selecteren veehouderijen uit MT2012 die bijdragen aan overschrijding op NSL toetspunten</a:t>
              </a:r>
              <a:endParaRPr kumimoji="0" lang="nl-NL" sz="1400" b="0" i="0" u="none" strike="noStrike" cap="none" normalizeH="0" baseline="0" dirty="0" smtClean="0">
                <a:ln>
                  <a:noFill/>
                </a:ln>
                <a:solidFill>
                  <a:schemeClr val="tx1"/>
                </a:solidFill>
                <a:effectLst/>
                <a:latin typeface="+mn-lt"/>
              </a:endParaRPr>
            </a:p>
          </p:txBody>
        </p:sp>
        <p:sp>
          <p:nvSpPr>
            <p:cNvPr id="19470" name="Text Box 14"/>
            <p:cNvSpPr txBox="1">
              <a:spLocks noChangeArrowheads="1"/>
            </p:cNvSpPr>
            <p:nvPr/>
          </p:nvSpPr>
          <p:spPr bwMode="auto">
            <a:xfrm>
              <a:off x="2504" y="8232"/>
              <a:ext cx="2289" cy="822"/>
            </a:xfrm>
            <a:prstGeom prst="rect">
              <a:avLst/>
            </a:prstGeom>
            <a:solidFill>
              <a:srgbClr val="FBD4B4"/>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j-lt"/>
                  <a:ea typeface="Calibri" pitchFamily="34" charset="0"/>
                  <a:cs typeface="Times New Roman" pitchFamily="18" charset="0"/>
                </a:rPr>
                <a:t>Stimuleren maatregelen bij individuele veehouderij</a:t>
              </a:r>
              <a:endParaRPr kumimoji="0" lang="nl-NL" sz="1400" b="0" i="0" u="none" strike="noStrike" cap="none" normalizeH="0" baseline="0" dirty="0" smtClean="0">
                <a:ln>
                  <a:noFill/>
                </a:ln>
                <a:solidFill>
                  <a:schemeClr val="tx1"/>
                </a:solidFill>
                <a:effectLst/>
                <a:latin typeface="+mj-lt"/>
              </a:endParaRPr>
            </a:p>
          </p:txBody>
        </p:sp>
        <p:sp>
          <p:nvSpPr>
            <p:cNvPr id="19469" name="AutoShape 13"/>
            <p:cNvSpPr>
              <a:spLocks noChangeArrowheads="1"/>
            </p:cNvSpPr>
            <p:nvPr/>
          </p:nvSpPr>
          <p:spPr bwMode="auto">
            <a:xfrm>
              <a:off x="4395" y="6831"/>
              <a:ext cx="3080" cy="1134"/>
            </a:xfrm>
            <a:prstGeom prst="flowChartDecision">
              <a:avLst/>
            </a:prstGeom>
            <a:solidFill>
              <a:srgbClr val="FBD4B4"/>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468" name="Text Box 12"/>
            <p:cNvSpPr txBox="1">
              <a:spLocks noChangeArrowheads="1"/>
            </p:cNvSpPr>
            <p:nvPr/>
          </p:nvSpPr>
          <p:spPr bwMode="auto">
            <a:xfrm>
              <a:off x="4491" y="6957"/>
              <a:ext cx="2904" cy="98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j-lt"/>
                  <a:ea typeface="Calibri" pitchFamily="34" charset="0"/>
                  <a:cs typeface="Times New Roman" pitchFamily="18" charset="0"/>
                </a:rPr>
                <a:t>Keuze</a:t>
              </a:r>
              <a:endParaRPr kumimoji="0" lang="nl-NL" sz="1400" b="0" i="0" u="none" strike="noStrike" cap="none" normalizeH="0" baseline="0" dirty="0" smtClean="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j-lt"/>
                  <a:ea typeface="Calibri" pitchFamily="34" charset="0"/>
                  <a:cs typeface="Times New Roman" pitchFamily="18" charset="0"/>
                </a:rPr>
                <a:t>individuele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j-lt"/>
                  <a:ea typeface="Calibri" pitchFamily="34" charset="0"/>
                  <a:cs typeface="Times New Roman" pitchFamily="18" charset="0"/>
                </a:rPr>
                <a:t>gebiedsgerichte</a:t>
              </a:r>
              <a:endParaRPr kumimoji="0" lang="nl-NL" sz="1400" b="0" i="0" u="none" strike="noStrike" cap="none" normalizeH="0" baseline="0" dirty="0" smtClean="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j-lt"/>
                  <a:ea typeface="Calibri" pitchFamily="34" charset="0"/>
                  <a:cs typeface="Times New Roman" pitchFamily="18" charset="0"/>
                </a:rPr>
                <a:t>aanpak</a:t>
              </a:r>
              <a:endParaRPr kumimoji="0" lang="nl-NL" sz="1400" b="0" i="0" u="none" strike="noStrike" cap="none" normalizeH="0" baseline="0" dirty="0" smtClean="0">
                <a:ln>
                  <a:noFill/>
                </a:ln>
                <a:solidFill>
                  <a:schemeClr val="tx1"/>
                </a:solidFill>
                <a:effectLst/>
                <a:latin typeface="+mj-lt"/>
              </a:endParaRPr>
            </a:p>
          </p:txBody>
        </p:sp>
        <p:sp>
          <p:nvSpPr>
            <p:cNvPr id="19467" name="Text Box 11"/>
            <p:cNvSpPr txBox="1">
              <a:spLocks noChangeArrowheads="1"/>
            </p:cNvSpPr>
            <p:nvPr/>
          </p:nvSpPr>
          <p:spPr bwMode="auto">
            <a:xfrm>
              <a:off x="8084" y="7400"/>
              <a:ext cx="1466" cy="47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1" u="none" strike="noStrike" cap="none" normalizeH="0" baseline="0" dirty="0" smtClean="0">
                  <a:ln>
                    <a:noFill/>
                  </a:ln>
                  <a:solidFill>
                    <a:schemeClr val="tx1"/>
                  </a:solidFill>
                  <a:effectLst/>
                  <a:latin typeface="+mj-lt"/>
                  <a:ea typeface="Calibri" pitchFamily="34" charset="0"/>
                  <a:cs typeface="Times New Roman" pitchFamily="18" charset="0"/>
                </a:rPr>
                <a:t>Gebiedsgericht</a:t>
              </a:r>
              <a:endParaRPr kumimoji="0" lang="nl-NL" sz="1400" b="0" i="0" u="none" strike="noStrike" cap="none" normalizeH="0" baseline="0" dirty="0" smtClean="0">
                <a:ln>
                  <a:noFill/>
                </a:ln>
                <a:solidFill>
                  <a:schemeClr val="tx1"/>
                </a:solidFill>
                <a:effectLst/>
                <a:latin typeface="+mj-lt"/>
              </a:endParaRPr>
            </a:p>
          </p:txBody>
        </p:sp>
        <p:sp>
          <p:nvSpPr>
            <p:cNvPr id="19466" name="Text Box 10"/>
            <p:cNvSpPr txBox="1">
              <a:spLocks noChangeArrowheads="1"/>
            </p:cNvSpPr>
            <p:nvPr/>
          </p:nvSpPr>
          <p:spPr bwMode="auto">
            <a:xfrm>
              <a:off x="7054" y="8232"/>
              <a:ext cx="2496" cy="822"/>
            </a:xfrm>
            <a:prstGeom prst="rect">
              <a:avLst/>
            </a:prstGeom>
            <a:solidFill>
              <a:srgbClr val="FBD4B4"/>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j-lt"/>
                  <a:ea typeface="Calibri" pitchFamily="34" charset="0"/>
                  <a:cs typeface="Times New Roman" pitchFamily="18" charset="0"/>
                </a:rPr>
                <a:t>Stimuleren maatregelen bij veehouderijen (en andere bronnen) in gebied</a:t>
              </a:r>
              <a:endParaRPr kumimoji="0" lang="nl-NL" sz="1400" b="0" i="0" u="none" strike="noStrike" cap="none" normalizeH="0" baseline="0" dirty="0" smtClean="0">
                <a:ln>
                  <a:noFill/>
                </a:ln>
                <a:solidFill>
                  <a:schemeClr val="tx1"/>
                </a:solidFill>
                <a:effectLst/>
                <a:latin typeface="+mj-lt"/>
              </a:endParaRPr>
            </a:p>
          </p:txBody>
        </p:sp>
        <p:sp>
          <p:nvSpPr>
            <p:cNvPr id="19465" name="AutoShape 9"/>
            <p:cNvSpPr>
              <a:spLocks noChangeShapeType="1"/>
            </p:cNvSpPr>
            <p:nvPr/>
          </p:nvSpPr>
          <p:spPr bwMode="auto">
            <a:xfrm flipH="1" flipV="1">
              <a:off x="3718" y="7398"/>
              <a:ext cx="677" cy="1"/>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9464" name="AutoShape 8"/>
            <p:cNvSpPr>
              <a:spLocks noChangeShapeType="1"/>
            </p:cNvSpPr>
            <p:nvPr/>
          </p:nvSpPr>
          <p:spPr bwMode="auto">
            <a:xfrm flipH="1">
              <a:off x="3718" y="7397"/>
              <a:ext cx="1" cy="835"/>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nl-NL"/>
            </a:p>
          </p:txBody>
        </p:sp>
        <p:sp>
          <p:nvSpPr>
            <p:cNvPr id="19463" name="AutoShape 7"/>
            <p:cNvSpPr>
              <a:spLocks noChangeShapeType="1"/>
            </p:cNvSpPr>
            <p:nvPr/>
          </p:nvSpPr>
          <p:spPr bwMode="auto">
            <a:xfrm flipH="1">
              <a:off x="7475" y="7397"/>
              <a:ext cx="609" cy="1"/>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9462" name="Text Box 6"/>
            <p:cNvSpPr txBox="1">
              <a:spLocks noChangeArrowheads="1"/>
            </p:cNvSpPr>
            <p:nvPr/>
          </p:nvSpPr>
          <p:spPr bwMode="auto">
            <a:xfrm>
              <a:off x="2572" y="7400"/>
              <a:ext cx="1146" cy="430"/>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400" b="0" i="1" u="none" strike="noStrike" cap="none" normalizeH="0" baseline="0" dirty="0" smtClean="0">
                  <a:ln>
                    <a:noFill/>
                  </a:ln>
                  <a:solidFill>
                    <a:schemeClr val="tx1"/>
                  </a:solidFill>
                  <a:effectLst/>
                  <a:latin typeface="+mj-lt"/>
                  <a:ea typeface="Calibri" pitchFamily="34" charset="0"/>
                  <a:cs typeface="Times New Roman" pitchFamily="18" charset="0"/>
                </a:rPr>
                <a:t>Individueel</a:t>
              </a:r>
              <a:endParaRPr kumimoji="0" lang="nl-NL" sz="1400" b="0" i="0" u="none" strike="noStrike" cap="none" normalizeH="0" baseline="0" dirty="0" smtClean="0">
                <a:ln>
                  <a:noFill/>
                </a:ln>
                <a:solidFill>
                  <a:schemeClr val="tx1"/>
                </a:solidFill>
                <a:effectLst/>
                <a:latin typeface="+mj-lt"/>
              </a:endParaRPr>
            </a:p>
          </p:txBody>
        </p:sp>
        <p:sp>
          <p:nvSpPr>
            <p:cNvPr id="19461" name="Oval 5"/>
            <p:cNvSpPr>
              <a:spLocks noChangeArrowheads="1"/>
            </p:cNvSpPr>
            <p:nvPr/>
          </p:nvSpPr>
          <p:spPr bwMode="auto">
            <a:xfrm>
              <a:off x="5126" y="8232"/>
              <a:ext cx="1525" cy="822"/>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9460" name="Text Box 4"/>
            <p:cNvSpPr txBox="1">
              <a:spLocks noChangeArrowheads="1"/>
            </p:cNvSpPr>
            <p:nvPr/>
          </p:nvSpPr>
          <p:spPr bwMode="auto">
            <a:xfrm>
              <a:off x="5126" y="8355"/>
              <a:ext cx="1525" cy="699"/>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n-lt"/>
                  <a:ea typeface="Calibri" pitchFamily="34" charset="0"/>
                  <a:cs typeface="Times New Roman" pitchFamily="18" charset="0"/>
                </a:rPr>
                <a:t>Generieke</a:t>
              </a:r>
              <a:endParaRPr kumimoji="0" lang="nl-NL"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mn-lt"/>
                  <a:ea typeface="Calibri" pitchFamily="34" charset="0"/>
                  <a:cs typeface="Times New Roman" pitchFamily="18" charset="0"/>
                </a:rPr>
                <a:t>maatregelen</a:t>
              </a:r>
              <a:endParaRPr kumimoji="0" lang="nl-NL" sz="1400" b="0" i="0" u="none" strike="noStrike" cap="none" normalizeH="0" baseline="0" dirty="0" smtClean="0">
                <a:ln>
                  <a:noFill/>
                </a:ln>
                <a:solidFill>
                  <a:schemeClr val="tx1"/>
                </a:solidFill>
                <a:effectLst/>
                <a:latin typeface="+mn-lt"/>
              </a:endParaRPr>
            </a:p>
          </p:txBody>
        </p:sp>
        <p:sp>
          <p:nvSpPr>
            <p:cNvPr id="19459" name="AutoShape 3"/>
            <p:cNvSpPr>
              <a:spLocks noChangeShapeType="1"/>
            </p:cNvSpPr>
            <p:nvPr/>
          </p:nvSpPr>
          <p:spPr bwMode="auto">
            <a:xfrm>
              <a:off x="6651" y="8643"/>
              <a:ext cx="403" cy="1"/>
            </a:xfrm>
            <a:prstGeom prst="straightConnector1">
              <a:avLst/>
            </a:prstGeom>
            <a:noFill/>
            <a:ln w="1905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nl-NL"/>
            </a:p>
          </p:txBody>
        </p:sp>
        <p:sp>
          <p:nvSpPr>
            <p:cNvPr id="19458" name="AutoShape 2"/>
            <p:cNvSpPr>
              <a:spLocks noChangeShapeType="1"/>
            </p:cNvSpPr>
            <p:nvPr/>
          </p:nvSpPr>
          <p:spPr bwMode="auto">
            <a:xfrm flipH="1">
              <a:off x="4793" y="8643"/>
              <a:ext cx="333" cy="1"/>
            </a:xfrm>
            <a:prstGeom prst="straightConnector1">
              <a:avLst/>
            </a:prstGeom>
            <a:noFill/>
            <a:ln w="1905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nl-NL"/>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Selectie NSL toetspunten</a:t>
            </a:r>
            <a:endParaRPr lang="nl-NL" dirty="0"/>
          </a:p>
        </p:txBody>
      </p:sp>
      <p:sp>
        <p:nvSpPr>
          <p:cNvPr id="3" name="Tijdelijke aanduiding voor inhoud 2"/>
          <p:cNvSpPr>
            <a:spLocks noGrp="1"/>
          </p:cNvSpPr>
          <p:nvPr>
            <p:ph idx="1"/>
          </p:nvPr>
        </p:nvSpPr>
        <p:spPr>
          <a:xfrm>
            <a:off x="466725" y="2132855"/>
            <a:ext cx="8209732" cy="4074269"/>
          </a:xfrm>
        </p:spPr>
        <p:txBody>
          <a:bodyPr/>
          <a:lstStyle/>
          <a:p>
            <a:r>
              <a:rPr lang="nl-NL" dirty="0" smtClean="0"/>
              <a:t>MT2012: overschrijding grenswaarde PM</a:t>
            </a:r>
            <a:r>
              <a:rPr lang="nl-NL" baseline="-25000" dirty="0" smtClean="0"/>
              <a:t>10</a:t>
            </a:r>
            <a:r>
              <a:rPr lang="nl-NL" dirty="0" smtClean="0"/>
              <a:t> bij 249 woningen.</a:t>
            </a:r>
            <a:endParaRPr lang="nl-NL" sz="1000" dirty="0" smtClean="0"/>
          </a:p>
          <a:p>
            <a:endParaRPr lang="nl-NL" dirty="0" smtClean="0"/>
          </a:p>
          <a:p>
            <a:r>
              <a:rPr lang="nl-NL" dirty="0" smtClean="0"/>
              <a:t>Een deel betreft bedrijfswoningen, waaronder bedrijfswoningen bij een veehouderij, waarbij de overschrijding (mede) door het eigen bedrijf wordt veroorzaakt.</a:t>
            </a:r>
          </a:p>
          <a:p>
            <a:endParaRPr lang="nl-NL" dirty="0" smtClean="0"/>
          </a:p>
          <a:p>
            <a:r>
              <a:rPr lang="nl-NL" dirty="0" smtClean="0"/>
              <a:t>Aanpak in kader van het NSL primair gericht op wegnemen overschrijdingen bij niet-bedrijfswoningen (‘burgerwoningen’).</a:t>
            </a:r>
          </a:p>
          <a:p>
            <a:endParaRPr lang="nl-NL" dirty="0" smtClean="0"/>
          </a:p>
          <a:p>
            <a:r>
              <a:rPr lang="en-US" dirty="0" smtClean="0"/>
              <a:t>In 2013 </a:t>
            </a:r>
            <a:r>
              <a:rPr lang="en-US" dirty="0" err="1" smtClean="0"/>
              <a:t>wordt</a:t>
            </a:r>
            <a:r>
              <a:rPr lang="en-US" dirty="0" smtClean="0"/>
              <a:t> </a:t>
            </a:r>
            <a:r>
              <a:rPr lang="en-US" dirty="0" err="1" smtClean="0"/>
              <a:t>nader</a:t>
            </a:r>
            <a:r>
              <a:rPr lang="en-US" dirty="0" smtClean="0"/>
              <a:t> </a:t>
            </a:r>
            <a:r>
              <a:rPr lang="en-US" dirty="0" err="1" smtClean="0"/>
              <a:t>bezien</a:t>
            </a:r>
            <a:r>
              <a:rPr lang="en-US" dirty="0" smtClean="0"/>
              <a:t> op </a:t>
            </a:r>
            <a:r>
              <a:rPr lang="en-US" dirty="0" err="1" smtClean="0"/>
              <a:t>welke</a:t>
            </a:r>
            <a:r>
              <a:rPr lang="en-US" dirty="0" smtClean="0"/>
              <a:t> </a:t>
            </a:r>
            <a:r>
              <a:rPr lang="en-US" dirty="0" err="1" smtClean="0"/>
              <a:t>locaties</a:t>
            </a:r>
            <a:r>
              <a:rPr lang="en-US" dirty="0" smtClean="0"/>
              <a:t> </a:t>
            </a:r>
            <a:r>
              <a:rPr lang="en-US" dirty="0" err="1" smtClean="0"/>
              <a:t>toetsing</a:t>
            </a:r>
            <a:r>
              <a:rPr lang="en-US" dirty="0" smtClean="0"/>
              <a:t> </a:t>
            </a:r>
            <a:r>
              <a:rPr lang="en-US" dirty="0" err="1" smtClean="0"/>
              <a:t>vereist</a:t>
            </a:r>
            <a:r>
              <a:rPr lang="en-US" dirty="0" smtClean="0"/>
              <a:t> is in </a:t>
            </a:r>
            <a:r>
              <a:rPr lang="en-US" dirty="0" err="1" smtClean="0"/>
              <a:t>kader</a:t>
            </a:r>
            <a:r>
              <a:rPr lang="en-US" dirty="0" smtClean="0"/>
              <a:t> van NSL.</a:t>
            </a:r>
            <a:endParaRPr lang="nl-NL" dirty="0" smtClean="0"/>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3</a:t>
            </a:fld>
            <a:endParaRPr lang="nl-NL"/>
          </a:p>
        </p:txBody>
      </p:sp>
      <p:sp>
        <p:nvSpPr>
          <p:cNvPr id="5" name="Tijdelijke aanduiding voor datum 4"/>
          <p:cNvSpPr>
            <a:spLocks noGrp="1"/>
          </p:cNvSpPr>
          <p:nvPr>
            <p:ph type="dt" sz="half" idx="12"/>
          </p:nvPr>
        </p:nvSpPr>
        <p:spPr/>
        <p:txBody>
          <a:bodyPr/>
          <a:lstStyle/>
          <a:p>
            <a:r>
              <a:rPr lang="nl-NL" dirty="0" smtClean="0"/>
              <a:t>27 maart 2013</a:t>
            </a:r>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Gebiedsgerichte aanpak: Nederweert</a:t>
            </a:r>
            <a:endParaRPr lang="nl-NL" dirty="0"/>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4</a:t>
            </a:fld>
            <a:endParaRPr lang="nl-NL"/>
          </a:p>
        </p:txBody>
      </p:sp>
      <p:sp>
        <p:nvSpPr>
          <p:cNvPr id="5" name="Tijdelijke aanduiding voor datum 4"/>
          <p:cNvSpPr>
            <a:spLocks noGrp="1"/>
          </p:cNvSpPr>
          <p:nvPr>
            <p:ph type="dt" sz="half" idx="12"/>
          </p:nvPr>
        </p:nvSpPr>
        <p:spPr/>
        <p:txBody>
          <a:bodyPr/>
          <a:lstStyle/>
          <a:p>
            <a:r>
              <a:rPr lang="nl-NL" dirty="0" smtClean="0"/>
              <a:t>27 maart 2013</a:t>
            </a:r>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sp>
        <p:nvSpPr>
          <p:cNvPr id="10" name="Tijdelijke aanduiding voor inhoud 2"/>
          <p:cNvSpPr>
            <a:spLocks noGrp="1"/>
          </p:cNvSpPr>
          <p:nvPr>
            <p:ph idx="1"/>
          </p:nvPr>
        </p:nvSpPr>
        <p:spPr>
          <a:xfrm>
            <a:off x="466725" y="2068513"/>
            <a:ext cx="8209732" cy="4138612"/>
          </a:xfrm>
        </p:spPr>
        <p:txBody>
          <a:bodyPr/>
          <a:lstStyle/>
          <a:p>
            <a:pPr>
              <a:buNone/>
            </a:pPr>
            <a:r>
              <a:rPr lang="nl-NL" dirty="0" smtClean="0">
                <a:latin typeface="+mj-lt"/>
                <a:sym typeface="Wingdings" pitchFamily="2" charset="2"/>
              </a:rPr>
              <a:t>Aanleiding:</a:t>
            </a:r>
          </a:p>
          <a:p>
            <a:r>
              <a:rPr lang="nl-NL" dirty="0" smtClean="0">
                <a:latin typeface="+mj-lt"/>
                <a:sym typeface="Wingdings" pitchFamily="2" charset="2"/>
              </a:rPr>
              <a:t>15 veehouderijen met overschrijdingen op basis van inzoomacties.</a:t>
            </a:r>
          </a:p>
          <a:p>
            <a:r>
              <a:rPr lang="nl-NL" dirty="0" smtClean="0">
                <a:latin typeface="+mj-lt"/>
                <a:sym typeface="Wingdings" pitchFamily="2" charset="2"/>
              </a:rPr>
              <a:t>Relatief hoge achtergrondconcentratie (rond de grenswaarde).</a:t>
            </a:r>
          </a:p>
          <a:p>
            <a:r>
              <a:rPr lang="nl-NL" dirty="0" smtClean="0">
                <a:latin typeface="+mj-lt"/>
                <a:sym typeface="Wingdings" pitchFamily="2" charset="2"/>
              </a:rPr>
              <a:t>Daling achtergrondconcentratie vereist om knelpunten op te lossen.</a:t>
            </a:r>
          </a:p>
          <a:p>
            <a:pPr>
              <a:buNone/>
            </a:pPr>
            <a:endParaRPr lang="nl-NL" dirty="0" smtClean="0">
              <a:latin typeface="+mj-lt"/>
              <a:sym typeface="Wingdings" pitchFamily="2" charset="2"/>
            </a:endParaRPr>
          </a:p>
          <a:p>
            <a:pPr>
              <a:buNone/>
            </a:pPr>
            <a:r>
              <a:rPr lang="nl-NL" dirty="0" smtClean="0">
                <a:latin typeface="+mj-lt"/>
                <a:sym typeface="Wingdings" pitchFamily="2" charset="2"/>
              </a:rPr>
              <a:t>Aanpak:</a:t>
            </a:r>
          </a:p>
          <a:p>
            <a:r>
              <a:rPr lang="nl-NL" dirty="0" smtClean="0">
                <a:latin typeface="+mj-lt"/>
                <a:sym typeface="Wingdings" pitchFamily="2" charset="2"/>
              </a:rPr>
              <a:t>Gemeente stelt Plan van Aanpak op dat duidelijkheid geeft over:</a:t>
            </a:r>
          </a:p>
          <a:p>
            <a:pPr lvl="1"/>
            <a:r>
              <a:rPr lang="nl-NL" dirty="0" smtClean="0">
                <a:latin typeface="+mj-lt"/>
                <a:ea typeface="+mn-ea"/>
                <a:cs typeface="+mn-cs"/>
                <a:sym typeface="Wingdings" pitchFamily="2" charset="2"/>
              </a:rPr>
              <a:t>De uitgangspunten voor de concentratie- en effectberekeningen.</a:t>
            </a:r>
          </a:p>
          <a:p>
            <a:pPr lvl="1"/>
            <a:r>
              <a:rPr lang="nl-NL" dirty="0" smtClean="0">
                <a:latin typeface="+mj-lt"/>
                <a:ea typeface="+mn-ea"/>
                <a:cs typeface="+mn-cs"/>
                <a:sym typeface="Wingdings" pitchFamily="2" charset="2"/>
              </a:rPr>
              <a:t>De mogelijke maatregelen/oplossingsrichtingen.</a:t>
            </a:r>
          </a:p>
          <a:p>
            <a:pPr lvl="1"/>
            <a:r>
              <a:rPr lang="nl-NL" dirty="0" smtClean="0">
                <a:latin typeface="+mj-lt"/>
                <a:ea typeface="+mn-ea"/>
                <a:cs typeface="+mn-cs"/>
                <a:sym typeface="Wingdings" pitchFamily="2" charset="2"/>
              </a:rPr>
              <a:t>De haalbaarheid van de maatregelen en de realisatietermijn.</a:t>
            </a:r>
          </a:p>
          <a:p>
            <a:r>
              <a:rPr lang="nl-NL" dirty="0" smtClean="0">
                <a:latin typeface="+mj-lt"/>
                <a:sym typeface="Wingdings" pitchFamily="2" charset="2"/>
              </a:rPr>
              <a:t>Relevante partijen (bedrijfsleven, bewoners, overheden) zijn nauw betrokken.</a:t>
            </a:r>
            <a:endParaRPr lang="nl-NL"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5</a:t>
            </a:fld>
            <a:endParaRPr lang="nl-NL"/>
          </a:p>
        </p:txBody>
      </p:sp>
      <p:sp>
        <p:nvSpPr>
          <p:cNvPr id="5" name="Tijdelijke aanduiding voor datum 4"/>
          <p:cNvSpPr>
            <a:spLocks noGrp="1"/>
          </p:cNvSpPr>
          <p:nvPr>
            <p:ph type="dt" sz="half" idx="12"/>
          </p:nvPr>
        </p:nvSpPr>
        <p:spPr/>
        <p:txBody>
          <a:bodyPr/>
          <a:lstStyle/>
          <a:p>
            <a:r>
              <a:rPr lang="nl-NL" dirty="0" smtClean="0"/>
              <a:t>27 maart 2013</a:t>
            </a:r>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pic>
        <p:nvPicPr>
          <p:cNvPr id="20483" name="Picture 3"/>
          <p:cNvPicPr>
            <a:picLocks noChangeAspect="1" noChangeArrowheads="1"/>
          </p:cNvPicPr>
          <p:nvPr/>
        </p:nvPicPr>
        <p:blipFill>
          <a:blip r:embed="rId2" cstate="print"/>
          <a:srcRect/>
          <a:stretch>
            <a:fillRect/>
          </a:stretch>
        </p:blipFill>
        <p:spPr bwMode="auto">
          <a:xfrm>
            <a:off x="0" y="1124744"/>
            <a:ext cx="7472214" cy="5112568"/>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6660232" y="1124744"/>
            <a:ext cx="2483768" cy="2514815"/>
          </a:xfrm>
          <a:prstGeom prst="rect">
            <a:avLst/>
          </a:prstGeom>
          <a:noFill/>
          <a:ln w="9525">
            <a:solidFill>
              <a:schemeClr val="tx1"/>
            </a:solidFill>
            <a:miter lim="800000"/>
            <a:headEnd/>
            <a:tailEnd/>
          </a:ln>
        </p:spPr>
      </p:pic>
      <p:sp>
        <p:nvSpPr>
          <p:cNvPr id="14" name="Tekstvak 13"/>
          <p:cNvSpPr txBox="1"/>
          <p:nvPr/>
        </p:nvSpPr>
        <p:spPr>
          <a:xfrm>
            <a:off x="6263680" y="5085184"/>
            <a:ext cx="2880320" cy="954107"/>
          </a:xfrm>
          <a:prstGeom prst="rect">
            <a:avLst/>
          </a:prstGeom>
          <a:solidFill>
            <a:schemeClr val="bg1"/>
          </a:solidFill>
          <a:ln>
            <a:noFill/>
          </a:ln>
        </p:spPr>
        <p:txBody>
          <a:bodyPr wrap="square" rtlCol="0">
            <a:spAutoFit/>
          </a:bodyPr>
          <a:lstStyle/>
          <a:p>
            <a:r>
              <a:rPr lang="nl-NL" sz="1400" dirty="0" smtClean="0">
                <a:latin typeface="+mj-lt"/>
              </a:rPr>
              <a:t>K: knelpunt inzoomactie</a:t>
            </a:r>
          </a:p>
          <a:p>
            <a:r>
              <a:rPr lang="nl-NL" sz="1400" dirty="0" smtClean="0">
                <a:latin typeface="+mj-lt"/>
              </a:rPr>
              <a:t>O: omschakelaar</a:t>
            </a:r>
          </a:p>
          <a:p>
            <a:pPr marL="268288" indent="-268288"/>
            <a:r>
              <a:rPr lang="nl-NL" sz="1400" dirty="0" smtClean="0">
                <a:latin typeface="+mj-lt"/>
              </a:rPr>
              <a:t>A: aanvullende veehouderijen met een hoge emissie</a:t>
            </a:r>
            <a:endParaRPr lang="nl-NL" sz="14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6</a:t>
            </a:fld>
            <a:endParaRPr lang="nl-NL"/>
          </a:p>
        </p:txBody>
      </p:sp>
      <p:sp>
        <p:nvSpPr>
          <p:cNvPr id="5" name="Tijdelijke aanduiding voor datum 4"/>
          <p:cNvSpPr>
            <a:spLocks noGrp="1"/>
          </p:cNvSpPr>
          <p:nvPr>
            <p:ph type="dt" sz="half" idx="12"/>
          </p:nvPr>
        </p:nvSpPr>
        <p:spPr/>
        <p:txBody>
          <a:bodyPr/>
          <a:lstStyle/>
          <a:p>
            <a:r>
              <a:rPr lang="nl-NL" dirty="0" smtClean="0"/>
              <a:t>27 maart 2013</a:t>
            </a:r>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sp>
        <p:nvSpPr>
          <p:cNvPr id="10" name="Tijdelijke aanduiding voor inhoud 2"/>
          <p:cNvSpPr>
            <a:spLocks noGrp="1"/>
          </p:cNvSpPr>
          <p:nvPr>
            <p:ph idx="1"/>
          </p:nvPr>
        </p:nvSpPr>
        <p:spPr>
          <a:xfrm>
            <a:off x="466725" y="2068513"/>
            <a:ext cx="8209732" cy="4138612"/>
          </a:xfrm>
        </p:spPr>
        <p:txBody>
          <a:bodyPr/>
          <a:lstStyle/>
          <a:p>
            <a:r>
              <a:rPr lang="nl-NL" dirty="0" smtClean="0"/>
              <a:t>Voor 5 veehouderijen geldt dat de overschrijdingen op korte termijn verdwijnen doordat ze stoppen of doordat maatregelen zijn (of op korte termijn worden) genomen.</a:t>
            </a:r>
          </a:p>
          <a:p>
            <a:endParaRPr lang="nl-NL" dirty="0" smtClean="0"/>
          </a:p>
          <a:p>
            <a:r>
              <a:rPr lang="nl-NL" dirty="0" smtClean="0"/>
              <a:t>Voor 3 varkensbedrijven geldt: de emissies zijn beperkt en maatregelen bij het individuele bedrijf hebben daarom niet/nauwelijks effect (overschrijding gevolg van achtergrond).</a:t>
            </a:r>
          </a:p>
          <a:p>
            <a:endParaRPr lang="nl-NL" dirty="0" smtClean="0"/>
          </a:p>
          <a:p>
            <a:r>
              <a:rPr lang="nl-NL" dirty="0" smtClean="0"/>
              <a:t>Voor 7 pluimveebedrijven zijn maatregelen wel zinvol. Het gaat hierbij om:</a:t>
            </a:r>
          </a:p>
          <a:p>
            <a:pPr lvl="1"/>
            <a:r>
              <a:rPr lang="nl-NL" dirty="0" smtClean="0"/>
              <a:t>technische emissiereducerende maatregelen,</a:t>
            </a:r>
          </a:p>
          <a:p>
            <a:pPr lvl="1"/>
            <a:r>
              <a:rPr lang="nl-NL" dirty="0" smtClean="0"/>
              <a:t>aanvullende maatregelen, zoals herschikking stallen en beëindiging van activiteiten ter plaatse.  </a:t>
            </a:r>
          </a:p>
        </p:txBody>
      </p:sp>
      <p:sp>
        <p:nvSpPr>
          <p:cNvPr id="7" name="Titel 6"/>
          <p:cNvSpPr>
            <a:spLocks noGrp="1"/>
          </p:cNvSpPr>
          <p:nvPr>
            <p:ph type="title"/>
          </p:nvPr>
        </p:nvSpPr>
        <p:spPr/>
        <p:txBody>
          <a:bodyPr/>
          <a:lstStyle/>
          <a:p>
            <a:r>
              <a:rPr lang="nl-NL" dirty="0" smtClean="0"/>
              <a:t>Aanpak 15 knelpuntveehouderijen Nederweert:</a:t>
            </a:r>
            <a:endParaRPr lang="nl-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7</a:t>
            </a:fld>
            <a:endParaRPr lang="nl-NL"/>
          </a:p>
        </p:txBody>
      </p:sp>
      <p:sp>
        <p:nvSpPr>
          <p:cNvPr id="5" name="Tijdelijke aanduiding voor datum 4"/>
          <p:cNvSpPr>
            <a:spLocks noGrp="1"/>
          </p:cNvSpPr>
          <p:nvPr>
            <p:ph type="dt" sz="half" idx="12"/>
          </p:nvPr>
        </p:nvSpPr>
        <p:spPr/>
        <p:txBody>
          <a:bodyPr/>
          <a:lstStyle/>
          <a:p>
            <a:r>
              <a:rPr lang="nl-NL" dirty="0" smtClean="0"/>
              <a:t>27 maart 2013</a:t>
            </a:r>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sp>
        <p:nvSpPr>
          <p:cNvPr id="9" name="Tekstvak 8"/>
          <p:cNvSpPr txBox="1"/>
          <p:nvPr/>
        </p:nvSpPr>
        <p:spPr>
          <a:xfrm>
            <a:off x="971600" y="5805264"/>
            <a:ext cx="6912768" cy="400110"/>
          </a:xfrm>
          <a:prstGeom prst="rect">
            <a:avLst/>
          </a:prstGeom>
          <a:noFill/>
        </p:spPr>
        <p:txBody>
          <a:bodyPr wrap="square" rtlCol="0">
            <a:spAutoFit/>
          </a:bodyPr>
          <a:lstStyle/>
          <a:p>
            <a:pPr algn="ctr"/>
            <a:r>
              <a:rPr lang="nl-NL" sz="2000" i="1" dirty="0" smtClean="0"/>
              <a:t>“In deze gemeente is gekozen voor een gebiedsgerichte aanpak”</a:t>
            </a:r>
            <a:endParaRPr lang="nl-NL" sz="2000" i="1" dirty="0"/>
          </a:p>
        </p:txBody>
      </p:sp>
      <p:pic>
        <p:nvPicPr>
          <p:cNvPr id="10" name="Afbeelding 9" descr="NIBM.jpg"/>
          <p:cNvPicPr>
            <a:picLocks noChangeAspect="1"/>
          </p:cNvPicPr>
          <p:nvPr/>
        </p:nvPicPr>
        <p:blipFill>
          <a:blip r:embed="rId2" cstate="print"/>
          <a:stretch>
            <a:fillRect/>
          </a:stretch>
        </p:blipFill>
        <p:spPr>
          <a:xfrm>
            <a:off x="2123728" y="1052736"/>
            <a:ext cx="5112568" cy="485974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8</a:t>
            </a:fld>
            <a:endParaRPr lang="nl-NL"/>
          </a:p>
        </p:txBody>
      </p:sp>
      <p:sp>
        <p:nvSpPr>
          <p:cNvPr id="5" name="Tijdelijke aanduiding voor datum 4"/>
          <p:cNvSpPr>
            <a:spLocks noGrp="1"/>
          </p:cNvSpPr>
          <p:nvPr>
            <p:ph type="dt" sz="half" idx="12"/>
          </p:nvPr>
        </p:nvSpPr>
        <p:spPr/>
        <p:txBody>
          <a:bodyPr/>
          <a:lstStyle/>
          <a:p>
            <a:r>
              <a:rPr lang="nl-NL" dirty="0" smtClean="0"/>
              <a:t>27 maart 2013</a:t>
            </a:r>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sp>
        <p:nvSpPr>
          <p:cNvPr id="10" name="Tijdelijke aanduiding voor inhoud 2"/>
          <p:cNvSpPr>
            <a:spLocks noGrp="1"/>
          </p:cNvSpPr>
          <p:nvPr>
            <p:ph idx="1"/>
          </p:nvPr>
        </p:nvSpPr>
        <p:spPr>
          <a:xfrm>
            <a:off x="466725" y="2068513"/>
            <a:ext cx="8209732" cy="4138612"/>
          </a:xfrm>
        </p:spPr>
        <p:txBody>
          <a:bodyPr/>
          <a:lstStyle/>
          <a:p>
            <a:r>
              <a:rPr lang="nl-NL" dirty="0" smtClean="0"/>
              <a:t>Op 22 maart 2013 is een wijziging van subsidieregeling fijnstofmaatregelen veehouderijen gepubliceerd.</a:t>
            </a:r>
          </a:p>
          <a:p>
            <a:endParaRPr lang="nl-NL" dirty="0" smtClean="0"/>
          </a:p>
          <a:p>
            <a:pPr lvl="0"/>
            <a:r>
              <a:rPr lang="nl-NL" dirty="0" smtClean="0"/>
              <a:t>Op 22 maart 2013 is de wijziging van de ‘Regeling niet in betekenende mate’ bijdragen in werking getreden. Deze wijziging beperkt de mogelijkheden voor oprichting en uitbreiding van stallen in gebieden met overschrijding van de PM</a:t>
            </a:r>
            <a:r>
              <a:rPr lang="nl-NL" baseline="-25000" dirty="0" smtClean="0"/>
              <a:t>10</a:t>
            </a:r>
            <a:r>
              <a:rPr lang="nl-NL" dirty="0" smtClean="0"/>
              <a:t> grenswaarde door hoge achtergrondconcentraties.</a:t>
            </a:r>
          </a:p>
          <a:p>
            <a:pPr lvl="0"/>
            <a:endParaRPr lang="nl-NL" dirty="0" smtClean="0"/>
          </a:p>
          <a:p>
            <a:pPr lvl="0"/>
            <a:r>
              <a:rPr lang="nl-NL" dirty="0" smtClean="0"/>
              <a:t>In 2014 worden veehouderijen verplicht technische maatregelen in stallen toe te passen die de emissie van fijn stof reduceren. Daartoe wordt het zogenoemde Besluit huisvesting uitgebreid met emissie-eisen voor fijn stof. </a:t>
            </a:r>
            <a:endParaRPr lang="nl-NL" dirty="0"/>
          </a:p>
        </p:txBody>
      </p:sp>
      <p:sp>
        <p:nvSpPr>
          <p:cNvPr id="7" name="Titel 6"/>
          <p:cNvSpPr>
            <a:spLocks noGrp="1"/>
          </p:cNvSpPr>
          <p:nvPr>
            <p:ph type="title"/>
          </p:nvPr>
        </p:nvSpPr>
        <p:spPr/>
        <p:txBody>
          <a:bodyPr/>
          <a:lstStyle/>
          <a:p>
            <a:r>
              <a:rPr lang="nl-NL" dirty="0" smtClean="0"/>
              <a:t>Maatregelen rijk</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9</a:t>
            </a:fld>
            <a:endParaRPr lang="nl-NL"/>
          </a:p>
        </p:txBody>
      </p:sp>
      <p:sp>
        <p:nvSpPr>
          <p:cNvPr id="5" name="Tijdelijke aanduiding voor datum 4"/>
          <p:cNvSpPr>
            <a:spLocks noGrp="1"/>
          </p:cNvSpPr>
          <p:nvPr>
            <p:ph type="dt" sz="half" idx="12"/>
          </p:nvPr>
        </p:nvSpPr>
        <p:spPr/>
        <p:txBody>
          <a:bodyPr/>
          <a:lstStyle/>
          <a:p>
            <a:fld id="{CE78A39A-4C99-4BCD-B018-36BE006FADB3}" type="datetime4">
              <a:rPr lang="nl-NL" smtClean="0"/>
              <a:pPr/>
              <a:t>26 maart 2013</a:t>
            </a:fld>
            <a:endParaRPr lang="nl-NL" dirty="0"/>
          </a:p>
        </p:txBody>
      </p:sp>
      <p:sp>
        <p:nvSpPr>
          <p:cNvPr id="6" name="Tijdelijke aanduiding voor voettekst 5"/>
          <p:cNvSpPr>
            <a:spLocks noGrp="1"/>
          </p:cNvSpPr>
          <p:nvPr>
            <p:ph type="ftr" sz="quarter" idx="3"/>
          </p:nvPr>
        </p:nvSpPr>
        <p:spPr/>
        <p:txBody>
          <a:bodyPr/>
          <a:lstStyle/>
          <a:p>
            <a:r>
              <a:rPr lang="nl-NL" smtClean="0"/>
              <a:t>Ministerie van Infrastructuur en Milieu</a:t>
            </a:r>
            <a:endParaRPr lang="nl-NL" dirty="0"/>
          </a:p>
        </p:txBody>
      </p:sp>
      <p:pic>
        <p:nvPicPr>
          <p:cNvPr id="1027" name="Picture 3"/>
          <p:cNvPicPr>
            <a:picLocks noChangeAspect="1" noChangeArrowheads="1"/>
          </p:cNvPicPr>
          <p:nvPr/>
        </p:nvPicPr>
        <p:blipFill>
          <a:blip r:embed="rId2" cstate="print"/>
          <a:srcRect/>
          <a:stretch>
            <a:fillRect/>
          </a:stretch>
        </p:blipFill>
        <p:spPr bwMode="auto">
          <a:xfrm>
            <a:off x="251520" y="1988840"/>
            <a:ext cx="8496944" cy="264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ARMA DOCSYS~XML" val="&lt;data author=&quot;{00000000-0000-0000-0000-000000000000}&quot; authorname=&quot;(onbekend)&quot; model=&quot;{00000001-0005-0000-0001-000000000013}&quot; profile=&quot;1Logo&quot; created=&quot;2010-10-28 12:31:02&quot; modified=&quot;2010-10-28 14:12:02&quot;&gt;&lt;presentatie template=&quot;C:\Program Files\Carma DocSys\1Logo\Modellen\Presentaties\ministerie.pot&quot; enabled=&quot;true&quot; reopen=&quot;true&quot; lcid=&quot;1043&quot; newdoc=&quot;true&quot; engine=&quot;DocSysEngine.MSPPT&quot;&gt;&lt;titel class=&quot;string&quot; value=&quot;&quot;/&gt;&lt;fldfooter class=&quot;string&quot; value=&quot;&quot;/&gt;&lt;subtitel class=&quot;string&quot; value=&quot;&quot;/&gt;&lt;datum class=&quot;string&quot; value=&quot;29 oktober 2010&quot;/&gt;&lt;kleur class=&quot;string&quot; value=&quot;&quot;/&gt;&lt;divisie class=&quot;string&quot; value=&quot;Ministerie&quot; id=&quot;1&quot;/&gt;&lt;PAPER/&gt;&lt;/presentatie&gt;&lt;/data&gt;&#10;"/>
</p:tagLst>
</file>

<file path=ppt/theme/theme1.xml><?xml version="1.0" encoding="utf-8"?>
<a:theme xmlns:a="http://schemas.openxmlformats.org/drawingml/2006/main" name="Tijdelijk_bestand_Presentatie_IenM[1]">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Tijdelijk_bestand_Presentatie_IenM[1]</Template>
  <TotalTime>620</TotalTime>
  <Words>715</Words>
  <Application>Microsoft Office PowerPoint</Application>
  <PresentationFormat>Diavoorstelling (4:3)</PresentationFormat>
  <Paragraphs>120</Paragraphs>
  <Slides>14</Slides>
  <Notes>0</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Tijdelijk_bestand_Presentatie_IenM[1]</vt:lpstr>
      <vt:lpstr>Aanpak fijn stof bij veehouderijen </vt:lpstr>
      <vt:lpstr>Dia 2</vt:lpstr>
      <vt:lpstr>Selectie NSL toetspunten</vt:lpstr>
      <vt:lpstr>Gebiedsgerichte aanpak: Nederweert</vt:lpstr>
      <vt:lpstr>Dia 5</vt:lpstr>
      <vt:lpstr>Aanpak 15 knelpuntveehouderijen Nederweert:</vt:lpstr>
      <vt:lpstr>Dia 7</vt:lpstr>
      <vt:lpstr>Maatregelen rijk</vt:lpstr>
      <vt:lpstr>Dia 9</vt:lpstr>
      <vt:lpstr>Subsidieregeling fijnstofmaatregelen</vt:lpstr>
      <vt:lpstr>Dia 11</vt:lpstr>
      <vt:lpstr>Dia 12</vt:lpstr>
      <vt:lpstr>Dilemma’s</vt:lpstr>
      <vt:lpstr>Perspectief?</vt:lpstr>
    </vt:vector>
  </TitlesOfParts>
  <Company>Rijksoverheid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DMetz</dc:creator>
  <cp:lastModifiedBy>Diederik</cp:lastModifiedBy>
  <cp:revision>65</cp:revision>
  <dcterms:created xsi:type="dcterms:W3CDTF">2013-03-22T08:18:03Z</dcterms:created>
  <dcterms:modified xsi:type="dcterms:W3CDTF">2013-03-26T18:38:34Z</dcterms:modified>
</cp:coreProperties>
</file>