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1" r:id="rId3"/>
    <p:sldId id="280" r:id="rId4"/>
    <p:sldId id="353" r:id="rId5"/>
    <p:sldId id="366" r:id="rId6"/>
    <p:sldId id="354" r:id="rId7"/>
    <p:sldId id="355" r:id="rId8"/>
    <p:sldId id="356" r:id="rId9"/>
    <p:sldId id="358" r:id="rId10"/>
    <p:sldId id="359" r:id="rId11"/>
    <p:sldId id="367" r:id="rId12"/>
    <p:sldId id="368" r:id="rId13"/>
    <p:sldId id="370" r:id="rId14"/>
    <p:sldId id="371" r:id="rId15"/>
    <p:sldId id="360" r:id="rId16"/>
    <p:sldId id="361" r:id="rId17"/>
    <p:sldId id="362" r:id="rId18"/>
    <p:sldId id="363" r:id="rId19"/>
    <p:sldId id="365" r:id="rId20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de Moel" initials="I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72A2DC"/>
    <a:srgbClr val="F8A15A"/>
    <a:srgbClr val="001626"/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15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58ADEF-D1F5-4FB8-97CB-C53EAD8ABCDA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22D6E2-1421-4A4A-8CC0-40B0A78C10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9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D6E2-1421-4A4A-8CC0-40B0A78C10D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91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bij scholen?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74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01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9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ook de referentiegetallen in </a:t>
            </a:r>
            <a:r>
              <a:rPr lang="nl-NL" dirty="0" err="1"/>
              <a:t>in</a:t>
            </a:r>
            <a:r>
              <a:rPr lang="nl-NL" dirty="0"/>
              <a:t> control</a:t>
            </a:r>
          </a:p>
          <a:p>
            <a:r>
              <a:rPr lang="nl-NL" dirty="0"/>
              <a:t>Wat zegt dit?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69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Welke conclusie?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25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Rondje kennismaking door Ingrid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70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Bouwstenen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D6E2-1421-4A4A-8CC0-40B0A78C10D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83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doet Bouwstenen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D6E2-1421-4A4A-8CC0-40B0A78C10D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83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39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Welke conclusie?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85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Voldoen aan labelverplichting</a:t>
            </a:r>
          </a:p>
          <a:p>
            <a:r>
              <a:rPr lang="nl-NL" dirty="0"/>
              <a:t>Kunnen ze voldoen aan infoplicht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2D6E2-1421-4A4A-8CC0-40B0A78C10D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69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42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739775"/>
            <a:ext cx="49403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bij scholen?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F59B-0C25-4409-A927-7EC7DB694DD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7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6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9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7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7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9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6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49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59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5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79DE-E88F-4656-BAFB-A3D6BAE16F30}" type="datetimeFigureOut">
              <a:rPr lang="nl-NL" smtClean="0"/>
              <a:pPr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1334-527E-43A6-B288-DB228A0D19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3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0954" y="2420888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Energiebesparing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maatschappelijk</a:t>
            </a:r>
            <a:r>
              <a:rPr lang="en-US" b="1" dirty="0"/>
              <a:t> </a:t>
            </a:r>
            <a:r>
              <a:rPr lang="en-US" b="1" dirty="0" err="1"/>
              <a:t>vastgoed</a:t>
            </a:r>
            <a:r>
              <a:rPr lang="en-US" b="1" dirty="0"/>
              <a:t/>
            </a:r>
            <a:br>
              <a:rPr lang="en-US" b="1" dirty="0"/>
            </a:br>
            <a:endParaRPr lang="en-US" sz="2800" b="1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846250" y="3928930"/>
            <a:ext cx="370841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20 </a:t>
            </a:r>
            <a:r>
              <a:rPr lang="en-US" sz="2800" b="1" dirty="0" err="1"/>
              <a:t>september</a:t>
            </a:r>
            <a:r>
              <a:rPr lang="en-US" sz="2800" b="1" dirty="0"/>
              <a:t> 2018</a:t>
            </a:r>
          </a:p>
          <a:p>
            <a:r>
              <a:rPr lang="en-US" sz="2800" b="1" dirty="0"/>
              <a:t>Ingrid de </a:t>
            </a:r>
            <a:r>
              <a:rPr lang="en-US" sz="2800" b="1" dirty="0" err="1"/>
              <a:t>Moel</a:t>
            </a:r>
            <a:endParaRPr lang="en-US" sz="2800" b="1" dirty="0"/>
          </a:p>
          <a:p>
            <a:r>
              <a:rPr lang="en-US" sz="2800" b="1" dirty="0"/>
              <a:t>www.bouwstenen.nl</a:t>
            </a:r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4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5542" y="188640"/>
            <a:ext cx="7884944" cy="1288317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Sturingsinformatie bij gemeenten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>
          <a:xfrm>
            <a:off x="912769" y="1628800"/>
            <a:ext cx="7355972" cy="3903219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1115616" y="1412776"/>
            <a:ext cx="424847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xmlns="" id="{5768AD1A-5255-40CF-A846-F46482848070}"/>
              </a:ext>
            </a:extLst>
          </p:cNvPr>
          <p:cNvCxnSpPr>
            <a:cxnSpLocks/>
          </p:cNvCxnSpPr>
          <p:nvPr/>
        </p:nvCxnSpPr>
        <p:spPr>
          <a:xfrm>
            <a:off x="4932040" y="347362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xmlns="" id="{0179AF0E-0C2D-4E9D-9404-910D68CE0FB4}"/>
              </a:ext>
            </a:extLst>
          </p:cNvPr>
          <p:cNvCxnSpPr>
            <a:cxnSpLocks/>
          </p:cNvCxnSpPr>
          <p:nvPr/>
        </p:nvCxnSpPr>
        <p:spPr>
          <a:xfrm>
            <a:off x="6273850" y="299695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xmlns="" id="{21255A3B-E412-4CFA-9CF5-6F8BED464DEB}"/>
              </a:ext>
            </a:extLst>
          </p:cNvPr>
          <p:cNvCxnSpPr>
            <a:cxnSpLocks/>
          </p:cNvCxnSpPr>
          <p:nvPr/>
        </p:nvCxnSpPr>
        <p:spPr>
          <a:xfrm>
            <a:off x="3419872" y="393082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xmlns="" id="{1E639FDE-25CB-4EEF-9845-2E9EB54FD25E}"/>
              </a:ext>
            </a:extLst>
          </p:cNvPr>
          <p:cNvCxnSpPr>
            <a:cxnSpLocks/>
          </p:cNvCxnSpPr>
          <p:nvPr/>
        </p:nvCxnSpPr>
        <p:spPr>
          <a:xfrm>
            <a:off x="3419872" y="407707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xmlns="" id="{DF8F5618-24C0-402D-B5E2-21BA83451E74}"/>
              </a:ext>
            </a:extLst>
          </p:cNvPr>
          <p:cNvCxnSpPr>
            <a:cxnSpLocks/>
          </p:cNvCxnSpPr>
          <p:nvPr/>
        </p:nvCxnSpPr>
        <p:spPr>
          <a:xfrm>
            <a:off x="1979712" y="422108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xmlns="" id="{F4E41710-A3AE-4034-897D-68BEC6E1CA10}"/>
              </a:ext>
            </a:extLst>
          </p:cNvPr>
          <p:cNvCxnSpPr>
            <a:cxnSpLocks/>
          </p:cNvCxnSpPr>
          <p:nvPr/>
        </p:nvCxnSpPr>
        <p:spPr>
          <a:xfrm>
            <a:off x="1979712" y="436510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xmlns="" id="{3633CB6A-9130-42F5-8A41-D6E6581C1416}"/>
              </a:ext>
            </a:extLst>
          </p:cNvPr>
          <p:cNvCxnSpPr>
            <a:cxnSpLocks/>
          </p:cNvCxnSpPr>
          <p:nvPr/>
        </p:nvCxnSpPr>
        <p:spPr>
          <a:xfrm>
            <a:off x="1979712" y="450912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xmlns="" id="{37C06D1A-1325-4CB4-9EE4-7749D2BCE4D2}"/>
              </a:ext>
            </a:extLst>
          </p:cNvPr>
          <p:cNvCxnSpPr>
            <a:cxnSpLocks/>
          </p:cNvCxnSpPr>
          <p:nvPr/>
        </p:nvCxnSpPr>
        <p:spPr>
          <a:xfrm flipV="1">
            <a:off x="536164" y="4797152"/>
            <a:ext cx="495672" cy="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xmlns="" id="{0009377B-E254-4F21-858E-D9D965800A47}"/>
              </a:ext>
            </a:extLst>
          </p:cNvPr>
          <p:cNvCxnSpPr>
            <a:cxnSpLocks/>
          </p:cNvCxnSpPr>
          <p:nvPr/>
        </p:nvCxnSpPr>
        <p:spPr>
          <a:xfrm flipV="1">
            <a:off x="536164" y="4965071"/>
            <a:ext cx="495672" cy="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xmlns="" id="{BADB699C-550D-429C-BD9E-6ECCB7F2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56266"/>
              </p:ext>
            </p:extLst>
          </p:nvPr>
        </p:nvGraphicFramePr>
        <p:xfrm>
          <a:off x="-396552" y="5733256"/>
          <a:ext cx="864703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173">
                  <a:extLst>
                    <a:ext uri="{9D8B030D-6E8A-4147-A177-3AD203B41FA5}">
                      <a16:colId xmlns:a16="http://schemas.microsoft.com/office/drawing/2014/main" xmlns="" val="2191738832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xmlns="" val="484971873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xmlns="" val="3240582343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xmlns="" val="66388547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xmlns="" val="1264491017"/>
                    </a:ext>
                  </a:extLst>
                </a:gridCol>
                <a:gridCol w="1441173">
                  <a:extLst>
                    <a:ext uri="{9D8B030D-6E8A-4147-A177-3AD203B41FA5}">
                      <a16:colId xmlns:a16="http://schemas.microsoft.com/office/drawing/2014/main" xmlns="" val="1371987905"/>
                    </a:ext>
                  </a:extLst>
                </a:gridCol>
              </a:tblGrid>
              <a:tr h="310212">
                <a:tc>
                  <a:txBody>
                    <a:bodyPr/>
                    <a:lstStyle/>
                    <a:p>
                      <a:r>
                        <a:rPr lang="nl-NL" dirty="0"/>
                        <a:t>       scholen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45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       overig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29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6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36496" r="27825" b="31544"/>
          <a:stretch/>
        </p:blipFill>
        <p:spPr bwMode="auto">
          <a:xfrm>
            <a:off x="131375" y="1854449"/>
            <a:ext cx="8233116" cy="24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31375" y="548681"/>
            <a:ext cx="7825001" cy="86409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Duurzame maatregelen getroffen </a:t>
            </a:r>
          </a:p>
        </p:txBody>
      </p:sp>
      <p:sp>
        <p:nvSpPr>
          <p:cNvPr id="7" name="Tekstvak 6"/>
          <p:cNvSpPr txBox="1"/>
          <p:nvPr/>
        </p:nvSpPr>
        <p:spPr>
          <a:xfrm rot="5400000">
            <a:off x="1980000" y="46800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Dakisolatie</a:t>
            </a:r>
            <a:endParaRPr lang="nl-NL" sz="1200" dirty="0"/>
          </a:p>
        </p:txBody>
      </p:sp>
      <p:sp>
        <p:nvSpPr>
          <p:cNvPr id="10" name="Tekstvak 9"/>
          <p:cNvSpPr txBox="1"/>
          <p:nvPr/>
        </p:nvSpPr>
        <p:spPr>
          <a:xfrm rot="5400000">
            <a:off x="2455910" y="468000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Gevelisolatie</a:t>
            </a:r>
            <a:endParaRPr lang="nl-NL" sz="1200" dirty="0"/>
          </a:p>
        </p:txBody>
      </p:sp>
      <p:sp>
        <p:nvSpPr>
          <p:cNvPr id="11" name="Tekstvak 10"/>
          <p:cNvSpPr txBox="1"/>
          <p:nvPr/>
        </p:nvSpPr>
        <p:spPr>
          <a:xfrm rot="5400000">
            <a:off x="2998855" y="46800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Glasisolatie</a:t>
            </a:r>
          </a:p>
        </p:txBody>
      </p:sp>
      <p:sp>
        <p:nvSpPr>
          <p:cNvPr id="12" name="Tekstvak 11"/>
          <p:cNvSpPr txBox="1"/>
          <p:nvPr/>
        </p:nvSpPr>
        <p:spPr>
          <a:xfrm rot="5400000">
            <a:off x="3491847" y="46800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Slimme meters</a:t>
            </a:r>
          </a:p>
        </p:txBody>
      </p:sp>
      <p:sp>
        <p:nvSpPr>
          <p:cNvPr id="13" name="Tekstvak 12"/>
          <p:cNvSpPr txBox="1"/>
          <p:nvPr/>
        </p:nvSpPr>
        <p:spPr>
          <a:xfrm rot="5400000">
            <a:off x="4031938" y="46800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LED verlichting</a:t>
            </a:r>
          </a:p>
        </p:txBody>
      </p:sp>
      <p:sp>
        <p:nvSpPr>
          <p:cNvPr id="14" name="Tekstvak 13"/>
          <p:cNvSpPr txBox="1"/>
          <p:nvPr/>
        </p:nvSpPr>
        <p:spPr>
          <a:xfrm rot="5400000">
            <a:off x="4443286" y="4787540"/>
            <a:ext cx="172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Tijdschakelklokken</a:t>
            </a:r>
          </a:p>
        </p:txBody>
      </p:sp>
      <p:sp>
        <p:nvSpPr>
          <p:cNvPr id="15" name="Tekstvak 14"/>
          <p:cNvSpPr txBox="1"/>
          <p:nvPr/>
        </p:nvSpPr>
        <p:spPr>
          <a:xfrm rot="5400000">
            <a:off x="4931846" y="4877678"/>
            <a:ext cx="186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Aanwezigheidsdetectie</a:t>
            </a:r>
          </a:p>
        </p:txBody>
      </p:sp>
      <p:sp>
        <p:nvSpPr>
          <p:cNvPr id="16" name="Tekstvak 15"/>
          <p:cNvSpPr txBox="1"/>
          <p:nvPr/>
        </p:nvSpPr>
        <p:spPr>
          <a:xfrm rot="5400000">
            <a:off x="5297692" y="4987581"/>
            <a:ext cx="212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Gebalanceerde ventilatie</a:t>
            </a:r>
          </a:p>
        </p:txBody>
      </p:sp>
      <p:sp>
        <p:nvSpPr>
          <p:cNvPr id="17" name="Tekstvak 16"/>
          <p:cNvSpPr txBox="1"/>
          <p:nvPr/>
        </p:nvSpPr>
        <p:spPr>
          <a:xfrm rot="5400000">
            <a:off x="6114655" y="46800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Zonnepanelen</a:t>
            </a:r>
          </a:p>
        </p:txBody>
      </p:sp>
      <p:sp>
        <p:nvSpPr>
          <p:cNvPr id="18" name="Tekstvak 17"/>
          <p:cNvSpPr txBox="1"/>
          <p:nvPr/>
        </p:nvSpPr>
        <p:spPr>
          <a:xfrm rot="5400000">
            <a:off x="6277655" y="5040000"/>
            <a:ext cx="214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Warmte terugwinning</a:t>
            </a:r>
          </a:p>
        </p:txBody>
      </p:sp>
      <p:sp>
        <p:nvSpPr>
          <p:cNvPr id="19" name="Tekstvak 18"/>
          <p:cNvSpPr txBox="1"/>
          <p:nvPr/>
        </p:nvSpPr>
        <p:spPr>
          <a:xfrm rot="5400000">
            <a:off x="7008548" y="4864359"/>
            <a:ext cx="18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Lagere stroomspanning</a:t>
            </a:r>
          </a:p>
        </p:txBody>
      </p:sp>
    </p:spTree>
    <p:extLst>
      <p:ext uri="{BB962C8B-B14F-4D97-AF65-F5344CB8AC3E}">
        <p14:creationId xmlns:p14="http://schemas.microsoft.com/office/powerpoint/2010/main" val="3856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28792" cy="864096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C75F09"/>
                </a:solidFill>
              </a:rPr>
              <a:t>Organisatie van het vastgoed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36824" r="34660" b="17905"/>
          <a:stretch/>
        </p:blipFill>
        <p:spPr bwMode="auto">
          <a:xfrm>
            <a:off x="1331640" y="1844824"/>
            <a:ext cx="6443896" cy="386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5266246" cy="864096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solidFill>
                  <a:srgbClr val="C75F09"/>
                </a:solidFill>
              </a:rPr>
              <a:t>Personele capaciteit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31157" r="26427" b="20117"/>
          <a:stretch/>
        </p:blipFill>
        <p:spPr bwMode="auto">
          <a:xfrm>
            <a:off x="107504" y="1661270"/>
            <a:ext cx="8692892" cy="33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5266246" cy="86409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Beoordeling capaciteit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25781" r="35529" b="22948"/>
          <a:stretch/>
        </p:blipFill>
        <p:spPr bwMode="auto">
          <a:xfrm>
            <a:off x="1187624" y="1650580"/>
            <a:ext cx="6102276" cy="43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9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349376"/>
            <a:ext cx="7824609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Benodigde informatie</a:t>
            </a: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ngrid\Google Drive\Bouwstenen\Foto's en beeldmateriaal\Website - foto's\To 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297">
            <a:off x="6097656" y="4647245"/>
            <a:ext cx="1491583" cy="10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251520" y="6151414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257CB60B-6000-4986-A180-234DA0C7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528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Objectgegevens (soort en M</a:t>
            </a:r>
            <a:r>
              <a:rPr lang="nl-NL" baseline="30000" dirty="0"/>
              <a:t>2</a:t>
            </a:r>
            <a:r>
              <a:rPr lang="nl-NL" dirty="0"/>
              <a:t> BVO)</a:t>
            </a:r>
          </a:p>
          <a:p>
            <a:r>
              <a:rPr lang="nl-NL" dirty="0"/>
              <a:t>Gebruik gebouw</a:t>
            </a:r>
          </a:p>
          <a:p>
            <a:r>
              <a:rPr lang="nl-NL" dirty="0"/>
              <a:t>Label (klasse, datum, geldig tot)</a:t>
            </a:r>
          </a:p>
          <a:p>
            <a:r>
              <a:rPr lang="nl-NL" dirty="0"/>
              <a:t>Energiebehoefte</a:t>
            </a:r>
          </a:p>
          <a:p>
            <a:r>
              <a:rPr lang="nl-NL" dirty="0"/>
              <a:t>Energiegebruik (gas, olie, </a:t>
            </a:r>
            <a:r>
              <a:rPr lang="nl-NL" dirty="0" err="1"/>
              <a:t>electra</a:t>
            </a:r>
            <a:r>
              <a:rPr lang="nl-NL" dirty="0"/>
              <a:t>, warmte)</a:t>
            </a:r>
          </a:p>
          <a:p>
            <a:r>
              <a:rPr lang="nl-NL" dirty="0"/>
              <a:t>Getroffen maatregelen (</a:t>
            </a:r>
            <a:r>
              <a:rPr lang="nl-NL" dirty="0" err="1"/>
              <a:t>Wm</a:t>
            </a:r>
            <a:r>
              <a:rPr lang="nl-NL" dirty="0"/>
              <a:t>)</a:t>
            </a:r>
          </a:p>
          <a:p>
            <a:r>
              <a:rPr lang="nl-NL" dirty="0"/>
              <a:t>Energieopwekking</a:t>
            </a:r>
          </a:p>
          <a:p>
            <a:r>
              <a:rPr lang="nl-NL" dirty="0"/>
              <a:t>Materiaalgebruik</a:t>
            </a:r>
          </a:p>
          <a:p>
            <a:r>
              <a:rPr lang="nl-NL" dirty="0"/>
              <a:t>CO2 footprint </a:t>
            </a:r>
          </a:p>
        </p:txBody>
      </p:sp>
    </p:spTree>
    <p:extLst>
      <p:ext uri="{BB962C8B-B14F-4D97-AF65-F5344CB8AC3E}">
        <p14:creationId xmlns:p14="http://schemas.microsoft.com/office/powerpoint/2010/main" val="23080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349376"/>
            <a:ext cx="7824609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Gebruik </a:t>
            </a:r>
            <a:r>
              <a:rPr lang="nl-NL" altLang="nl-NL" b="1" dirty="0" err="1">
                <a:solidFill>
                  <a:srgbClr val="C75F09"/>
                </a:solidFill>
              </a:rPr>
              <a:t>informatiesytemen</a:t>
            </a:r>
            <a:endParaRPr lang="nl-NL" altLang="nl-NL" b="1" dirty="0">
              <a:solidFill>
                <a:srgbClr val="C75F09"/>
              </a:solidFill>
            </a:endParaRP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ngrid\Google Drive\Bouwstenen\Foto's en beeldmateriaal\Website - foto's\To 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297">
            <a:off x="3322153" y="4647246"/>
            <a:ext cx="1491583" cy="10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251520" y="6151414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xmlns="" id="{C05EE892-8542-4DA6-A8EB-EE2B6666E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2545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370048540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8704902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19382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Gemeenten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82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85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Alleen </a:t>
                      </a:r>
                      <a:r>
                        <a:rPr lang="nl-NL" dirty="0" err="1"/>
                        <a:t>excel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76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Een systeem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37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Meer dan een systeem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19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623120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5E86A421-890C-4052-8B5E-5CF680E75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72" y="2943586"/>
            <a:ext cx="254821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349376"/>
            <a:ext cx="7824609" cy="103795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Gebruikerservaring </a:t>
            </a:r>
            <a:r>
              <a:rPr lang="nl-NL" altLang="nl-NL" b="1" dirty="0" err="1">
                <a:solidFill>
                  <a:srgbClr val="C75F09"/>
                </a:solidFill>
              </a:rPr>
              <a:t>info-systemen</a:t>
            </a:r>
            <a:endParaRPr lang="nl-NL" altLang="nl-NL" b="1" dirty="0">
              <a:solidFill>
                <a:srgbClr val="C75F09"/>
              </a:solidFill>
            </a:endParaRP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19730" r="7292" b="27164"/>
          <a:stretch/>
        </p:blipFill>
        <p:spPr>
          <a:xfrm>
            <a:off x="1586263" y="1268760"/>
            <a:ext cx="5550026" cy="525198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251520" y="6151414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3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04" y="3523675"/>
            <a:ext cx="2313215" cy="3254184"/>
          </a:xfrm>
          <a:prstGeom prst="rect">
            <a:avLst/>
          </a:prstGeom>
        </p:spPr>
      </p:pic>
      <p:sp>
        <p:nvSpPr>
          <p:cNvPr id="4" name="Tijdelijke aanduiding voor inhoud 7"/>
          <p:cNvSpPr>
            <a:spLocks noGrp="1"/>
          </p:cNvSpPr>
          <p:nvPr>
            <p:ph idx="1"/>
          </p:nvPr>
        </p:nvSpPr>
        <p:spPr>
          <a:xfrm>
            <a:off x="419242" y="1653921"/>
            <a:ext cx="7969182" cy="4476343"/>
          </a:xfrm>
        </p:spPr>
        <p:txBody>
          <a:bodyPr>
            <a:noAutofit/>
          </a:bodyPr>
          <a:lstStyle/>
          <a:p>
            <a:r>
              <a:rPr lang="nl-NL" sz="2800" dirty="0"/>
              <a:t>Meedoen met de </a:t>
            </a:r>
            <a:r>
              <a:rPr lang="nl-NL" sz="2800" dirty="0" smtClean="0"/>
              <a:t>enquête </a:t>
            </a:r>
            <a:r>
              <a:rPr lang="nl-NL" sz="2800" dirty="0"/>
              <a:t>vastgoedmanagement</a:t>
            </a:r>
          </a:p>
          <a:p>
            <a:r>
              <a:rPr lang="nl-NL" sz="2800" dirty="0"/>
              <a:t>Delen gebruikerservaring </a:t>
            </a:r>
            <a:r>
              <a:rPr lang="nl-NL" sz="2800" dirty="0" err="1"/>
              <a:t>info-systemen</a:t>
            </a:r>
            <a:r>
              <a:rPr lang="nl-NL" sz="2800" dirty="0"/>
              <a:t> </a:t>
            </a:r>
          </a:p>
          <a:p>
            <a:r>
              <a:rPr lang="nl-NL" sz="2800" dirty="0"/>
              <a:t>Meedoen met netwerken (kennisuitwisseling) en partner worden (beter vooruit)</a:t>
            </a:r>
          </a:p>
          <a:p>
            <a:r>
              <a:rPr lang="nl-NL" sz="2800" dirty="0"/>
              <a:t>Punten inbrengen voor de agenda 2019 (mogelijkheden samen op te trekken)</a:t>
            </a:r>
          </a:p>
          <a:p>
            <a:r>
              <a:rPr lang="nl-NL" sz="2800" dirty="0"/>
              <a:t>???? 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349376"/>
            <a:ext cx="7824609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Wat doen</a:t>
            </a: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ngrid\Google Drive\Bouwstenen\Foto's en beeldmateriaal\Website - foto's\To 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297">
            <a:off x="3459072" y="5187769"/>
            <a:ext cx="1491583" cy="10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251520" y="6151414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4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1470025"/>
          </a:xfrm>
        </p:spPr>
        <p:txBody>
          <a:bodyPr/>
          <a:lstStyle/>
          <a:p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slotwoord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Bedankt</a:t>
            </a:r>
            <a:endParaRPr lang="nl-NL" dirty="0"/>
          </a:p>
        </p:txBody>
      </p:sp>
      <p:pic>
        <p:nvPicPr>
          <p:cNvPr id="4" name="Picture 3" descr="achtergrondpowerpointhoof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69768" y="2420718"/>
            <a:ext cx="4248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Blijf op de hoogte via onze nieuwsbrief.</a:t>
            </a:r>
          </a:p>
          <a:p>
            <a:endParaRPr lang="nl-NL" sz="2400" dirty="0"/>
          </a:p>
          <a:p>
            <a:r>
              <a:rPr lang="nl-NL" sz="2400" dirty="0"/>
              <a:t>Doe mee met netwerk, onderzoek, LinkedIn groep en input voor vakblad en </a:t>
            </a:r>
            <a:r>
              <a:rPr lang="nl-NL" sz="2400" dirty="0" smtClean="0"/>
              <a:t>website.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Graag tot ziens op 4 december 2018, jaarbijeenkomst</a:t>
            </a:r>
          </a:p>
          <a:p>
            <a:r>
              <a:rPr lang="nl-NL" sz="2400" dirty="0"/>
              <a:t>WTC </a:t>
            </a:r>
            <a:r>
              <a:rPr lang="nl-NL" sz="2400" dirty="0" smtClean="0"/>
              <a:t>Rotterdam.</a:t>
            </a:r>
            <a:endParaRPr lang="nl-NL" sz="2800" dirty="0"/>
          </a:p>
          <a:p>
            <a:r>
              <a:rPr lang="nl-NL" dirty="0"/>
              <a:t>  </a:t>
            </a:r>
          </a:p>
        </p:txBody>
      </p:sp>
      <p:sp>
        <p:nvSpPr>
          <p:cNvPr id="6" name="Rechthoek 5"/>
          <p:cNvSpPr/>
          <p:nvPr/>
        </p:nvSpPr>
        <p:spPr>
          <a:xfrm>
            <a:off x="2339752" y="6328475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8990" y="336010"/>
            <a:ext cx="6707108" cy="1288317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Veel maatschappelijk vastgoed</a:t>
            </a:r>
          </a:p>
        </p:txBody>
      </p:sp>
      <p:sp>
        <p:nvSpPr>
          <p:cNvPr id="2" name="Rechthoek 1"/>
          <p:cNvSpPr/>
          <p:nvPr/>
        </p:nvSpPr>
        <p:spPr>
          <a:xfrm>
            <a:off x="6925772" y="6316233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402" y="1650226"/>
            <a:ext cx="3090730" cy="43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067944" y="2780928"/>
            <a:ext cx="449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Meer dan winkels en kantoren bij elkaar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1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71" y="2277874"/>
            <a:ext cx="2313215" cy="3254184"/>
          </a:xfrm>
          <a:prstGeom prst="rect">
            <a:avLst/>
          </a:prstGeom>
        </p:spPr>
      </p:pic>
      <p:sp>
        <p:nvSpPr>
          <p:cNvPr id="4" name="Tijdelijke aanduiding voor inhoud 7"/>
          <p:cNvSpPr>
            <a:spLocks noGrp="1"/>
          </p:cNvSpPr>
          <p:nvPr>
            <p:ph idx="1"/>
          </p:nvPr>
        </p:nvSpPr>
        <p:spPr>
          <a:xfrm>
            <a:off x="397136" y="1268760"/>
            <a:ext cx="5682835" cy="5196423"/>
          </a:xfrm>
        </p:spPr>
        <p:txBody>
          <a:bodyPr>
            <a:noAutofit/>
          </a:bodyPr>
          <a:lstStyle/>
          <a:p>
            <a:r>
              <a:rPr lang="nl-NL" sz="2800" dirty="0"/>
              <a:t>Platform voor maatschappelijke voorzieningen en vastgoed</a:t>
            </a:r>
          </a:p>
          <a:p>
            <a:endParaRPr lang="nl-NL" sz="2800" dirty="0"/>
          </a:p>
          <a:p>
            <a:r>
              <a:rPr lang="nl-NL" sz="2800" dirty="0"/>
              <a:t>120 partners; </a:t>
            </a:r>
            <a:r>
              <a:rPr lang="nl-NL" sz="2800" dirty="0" smtClean="0"/>
              <a:t>Bottom-up</a:t>
            </a:r>
            <a:endParaRPr lang="nl-NL" sz="2000" dirty="0"/>
          </a:p>
          <a:p>
            <a:pPr lvl="1"/>
            <a:r>
              <a:rPr lang="nl-NL" sz="2400" dirty="0" smtClean="0"/>
              <a:t>voornamelijk </a:t>
            </a:r>
            <a:r>
              <a:rPr lang="nl-NL" sz="2400" dirty="0"/>
              <a:t>gemeenten</a:t>
            </a:r>
          </a:p>
          <a:p>
            <a:pPr lvl="1"/>
            <a:r>
              <a:rPr lang="nl-NL" sz="2400" dirty="0"/>
              <a:t>scholen, </a:t>
            </a:r>
            <a:r>
              <a:rPr lang="nl-NL" sz="2400" dirty="0" smtClean="0"/>
              <a:t>corporaties </a:t>
            </a:r>
            <a:r>
              <a:rPr lang="nl-NL" sz="2400" dirty="0"/>
              <a:t>en provincies</a:t>
            </a:r>
          </a:p>
          <a:p>
            <a:pPr lvl="1"/>
            <a:r>
              <a:rPr lang="nl-NL" sz="2400" dirty="0"/>
              <a:t>bedrijven </a:t>
            </a:r>
          </a:p>
          <a:p>
            <a:endParaRPr lang="nl-NL" sz="2800" dirty="0"/>
          </a:p>
          <a:p>
            <a:r>
              <a:rPr lang="nl-NL" sz="2800" dirty="0"/>
              <a:t>Gezamenlijke agenda</a:t>
            </a:r>
          </a:p>
          <a:p>
            <a:pPr lvl="1"/>
            <a:r>
              <a:rPr lang="nl-NL" sz="2400" dirty="0"/>
              <a:t>o.a. verduurzaming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15133"/>
            <a:ext cx="7778534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Bouwstenen voor Sociaal</a:t>
            </a: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ngrid\Google Drive\Bouwstenen\Foto's en beeldmateriaal\Website - foto's\To 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297">
            <a:off x="6165467" y="1152510"/>
            <a:ext cx="1491583" cy="10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6525878" y="6280517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4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sp>
        <p:nvSpPr>
          <p:cNvPr id="4" name="Tijdelijke aanduiding voor inhoud 7"/>
          <p:cNvSpPr>
            <a:spLocks noGrp="1"/>
          </p:cNvSpPr>
          <p:nvPr>
            <p:ph idx="1"/>
          </p:nvPr>
        </p:nvSpPr>
        <p:spPr>
          <a:xfrm>
            <a:off x="397136" y="1196752"/>
            <a:ext cx="5543016" cy="5268431"/>
          </a:xfrm>
        </p:spPr>
        <p:txBody>
          <a:bodyPr>
            <a:noAutofit/>
          </a:bodyPr>
          <a:lstStyle/>
          <a:p>
            <a:r>
              <a:rPr lang="nl-NL" sz="2800" dirty="0"/>
              <a:t>Kennisuitwisseling</a:t>
            </a:r>
            <a:endParaRPr lang="nl-NL" sz="2000" dirty="0"/>
          </a:p>
          <a:p>
            <a:pPr lvl="1"/>
            <a:r>
              <a:rPr lang="nl-NL" sz="2000" dirty="0"/>
              <a:t>Netwerken </a:t>
            </a:r>
            <a:r>
              <a:rPr lang="nl-NL" sz="2000" dirty="0" smtClean="0"/>
              <a:t>beleid </a:t>
            </a:r>
            <a:r>
              <a:rPr lang="nl-NL" sz="2000" dirty="0"/>
              <a:t>&amp; </a:t>
            </a:r>
            <a:r>
              <a:rPr lang="nl-NL" sz="2000" dirty="0" smtClean="0"/>
              <a:t>vastgoed</a:t>
            </a:r>
            <a:r>
              <a:rPr lang="nl-NL" sz="2000" dirty="0"/>
              <a:t>, onderwijs, sport, zorg, hoofden vastgoed, </a:t>
            </a:r>
            <a:r>
              <a:rPr lang="nl-NL" sz="2000" dirty="0" smtClean="0"/>
              <a:t>vastgoed-management</a:t>
            </a:r>
            <a:r>
              <a:rPr lang="nl-NL" sz="2000" dirty="0"/>
              <a:t>, juristen, financiële experts, </a:t>
            </a:r>
            <a:r>
              <a:rPr lang="nl-NL" sz="2000" dirty="0" err="1"/>
              <a:t>verduurzamers</a:t>
            </a:r>
            <a:r>
              <a:rPr lang="nl-NL" sz="2000" dirty="0"/>
              <a:t>, enz. </a:t>
            </a:r>
          </a:p>
          <a:p>
            <a:pPr lvl="1"/>
            <a:r>
              <a:rPr lang="nl-NL" sz="2000" dirty="0"/>
              <a:t>Digitaal via mail, app en </a:t>
            </a:r>
            <a:r>
              <a:rPr lang="nl-NL" sz="2000" dirty="0" smtClean="0"/>
              <a:t>LinkedIn </a:t>
            </a:r>
            <a:r>
              <a:rPr lang="nl-NL" sz="2000" dirty="0"/>
              <a:t>groep van Bouwstenen</a:t>
            </a:r>
            <a:endParaRPr lang="nl-NL" sz="2800" dirty="0"/>
          </a:p>
          <a:p>
            <a:r>
              <a:rPr lang="nl-NL" sz="2800" dirty="0"/>
              <a:t>Kennisontwikkeling</a:t>
            </a:r>
          </a:p>
          <a:p>
            <a:pPr lvl="1"/>
            <a:r>
              <a:rPr lang="nl-NL" sz="2000" dirty="0"/>
              <a:t>beleidsmatig;  o.a. verduurzaming</a:t>
            </a:r>
          </a:p>
          <a:p>
            <a:pPr lvl="1"/>
            <a:r>
              <a:rPr lang="nl-NL" sz="2000" dirty="0"/>
              <a:t>bedrijfsmatig; o.a. informatiemanagement</a:t>
            </a:r>
            <a:endParaRPr lang="nl-NL" sz="2800" dirty="0"/>
          </a:p>
          <a:p>
            <a:r>
              <a:rPr lang="nl-NL" sz="2800" dirty="0"/>
              <a:t>Kennisdeling</a:t>
            </a:r>
            <a:endParaRPr lang="nl-NL" sz="2000" dirty="0"/>
          </a:p>
          <a:p>
            <a:pPr lvl="1"/>
            <a:r>
              <a:rPr lang="nl-NL" sz="2000" dirty="0" err="1"/>
              <a:t>social</a:t>
            </a:r>
            <a:r>
              <a:rPr lang="nl-NL" sz="2000" dirty="0"/>
              <a:t> media</a:t>
            </a:r>
          </a:p>
          <a:p>
            <a:pPr lvl="1"/>
            <a:r>
              <a:rPr lang="nl-NL" sz="2000" dirty="0"/>
              <a:t>nieuwsbrieven</a:t>
            </a:r>
          </a:p>
          <a:p>
            <a:pPr lvl="1"/>
            <a:r>
              <a:rPr lang="nl-NL" sz="2000" dirty="0"/>
              <a:t>vakblad en publicaties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15133"/>
            <a:ext cx="7778534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Gericht op professionalisering</a:t>
            </a: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6525878" y="6280517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b="4016"/>
          <a:stretch/>
        </p:blipFill>
        <p:spPr>
          <a:xfrm>
            <a:off x="6687403" y="1556793"/>
            <a:ext cx="1613740" cy="231917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343">
            <a:off x="5890878" y="4324350"/>
            <a:ext cx="1270000" cy="1790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550">
            <a:off x="6191800" y="4285545"/>
            <a:ext cx="1266465" cy="17892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91" y="4218825"/>
            <a:ext cx="1258814" cy="1789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339">
            <a:off x="7118098" y="4285545"/>
            <a:ext cx="1260000" cy="17892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095">
            <a:off x="7563141" y="4379111"/>
            <a:ext cx="1265532" cy="17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272808" cy="792088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>
                <a:solidFill>
                  <a:srgbClr val="C75F09"/>
                </a:solidFill>
              </a:rPr>
              <a:t>Lopende </a:t>
            </a:r>
            <a:r>
              <a:rPr lang="nl-NL" sz="4000" b="1" dirty="0" err="1">
                <a:solidFill>
                  <a:srgbClr val="C75F09"/>
                </a:solidFill>
              </a:rPr>
              <a:t>enquete</a:t>
            </a:r>
            <a:r>
              <a:rPr lang="nl-NL" sz="4000" b="1" dirty="0">
                <a:solidFill>
                  <a:srgbClr val="C75F09"/>
                </a:solidFill>
              </a:rPr>
              <a:t> onder gemeenten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90710B1D-0560-401D-8E7C-591A392BF8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2708" y="2398440"/>
          <a:ext cx="52385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>
                  <a:extLst>
                    <a:ext uri="{9D8B030D-6E8A-4147-A177-3AD203B41FA5}">
                      <a16:colId xmlns:a16="http://schemas.microsoft.com/office/drawing/2014/main" xmlns="" val="3664017362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xmlns="" val="1740954390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xmlns="" val="48761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Aantal 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Aantal enquête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13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&lt; 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79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50.000-100.000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1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&gt;100.000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44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55673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83EB3AE-53E2-4A2C-8AEC-2F86BD72D4FA}"/>
              </a:ext>
            </a:extLst>
          </p:cNvPr>
          <p:cNvSpPr txBox="1"/>
          <p:nvPr/>
        </p:nvSpPr>
        <p:spPr>
          <a:xfrm>
            <a:off x="1214121" y="4459560"/>
            <a:ext cx="671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Deelname tot nog toe</a:t>
            </a:r>
          </a:p>
          <a:p>
            <a:pPr algn="ctr"/>
            <a:r>
              <a:rPr lang="nl-NL" sz="2400" dirty="0"/>
              <a:t>Herkenbaar?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7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98294" cy="1288317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Energie en klimaatbeleid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3CC5ADF3-4F22-4535-BDC2-A109754D4C4E}"/>
              </a:ext>
            </a:extLst>
          </p:cNvPr>
          <p:cNvSpPr/>
          <p:nvPr/>
        </p:nvSpPr>
        <p:spPr>
          <a:xfrm>
            <a:off x="161705" y="144939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  <a:latin typeface="+mj-lt"/>
              </a:rPr>
              <a:t>Meer dan de helft van de scholen verwacht dat scholen in 2040 energieneutraal zijn en dat gemeenten hen daarbij helpen.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  <a:latin typeface="+mj-lt"/>
              </a:rPr>
              <a:t>  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  <a:latin typeface="+mj-lt"/>
              </a:rPr>
              <a:t>Meeste gemeenten willen in 2030-2050 energie, klimaat en/of energieneutraal zijn en enkelen in 2020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xmlns="" id="{C46E098E-81A2-40EA-B189-9A49E2F8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25236"/>
              </p:ext>
            </p:extLst>
          </p:nvPr>
        </p:nvGraphicFramePr>
        <p:xfrm>
          <a:off x="427777" y="3648872"/>
          <a:ext cx="47525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36125189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77936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99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Voorbeeldpanden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35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Voorbeeldrol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84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Vertaling naar eigen vastgoed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89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Inzet op duurzame scholen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84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Zoekt opschaling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87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Vastgoed-warmtenetten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963568"/>
                  </a:ext>
                </a:extLst>
              </a:tr>
            </a:tbl>
          </a:graphicData>
        </a:graphic>
      </p:graphicFrame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xmlns="" id="{3FD6CD03-65BC-4E06-9F66-B71F67E5DE25}"/>
              </a:ext>
            </a:extLst>
          </p:cNvPr>
          <p:cNvCxnSpPr/>
          <p:nvPr/>
        </p:nvCxnSpPr>
        <p:spPr>
          <a:xfrm flipH="1">
            <a:off x="6577165" y="1243554"/>
            <a:ext cx="320633" cy="3332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xmlns="" id="{84993A90-9217-4D9C-B7F2-712CBE62AD70}"/>
              </a:ext>
            </a:extLst>
          </p:cNvPr>
          <p:cNvCxnSpPr/>
          <p:nvPr/>
        </p:nvCxnSpPr>
        <p:spPr>
          <a:xfrm flipH="1">
            <a:off x="5531883" y="4214659"/>
            <a:ext cx="320633" cy="3332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CD03D4B-8CC3-4431-9B4B-23B12F6DC9AF}"/>
              </a:ext>
            </a:extLst>
          </p:cNvPr>
          <p:cNvSpPr txBox="1"/>
          <p:nvPr/>
        </p:nvSpPr>
        <p:spPr>
          <a:xfrm>
            <a:off x="6063119" y="947200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Hoge verwachtingen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ED20F1B-D735-44FB-8EE9-AE07DC998577}"/>
              </a:ext>
            </a:extLst>
          </p:cNvPr>
          <p:cNvSpPr txBox="1"/>
          <p:nvPr/>
        </p:nvSpPr>
        <p:spPr>
          <a:xfrm>
            <a:off x="5852516" y="3861048"/>
            <a:ext cx="146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Voorbeeldrol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0A11950B-13F0-4074-A02E-7F07CFE8DA62}"/>
              </a:ext>
            </a:extLst>
          </p:cNvPr>
          <p:cNvSpPr txBox="1"/>
          <p:nvPr/>
        </p:nvSpPr>
        <p:spPr>
          <a:xfrm>
            <a:off x="6168339" y="2153146"/>
            <a:ext cx="15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Hoge ambities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xmlns="" id="{3E2C2856-34CA-4201-9FA6-9B299A20F764}"/>
              </a:ext>
            </a:extLst>
          </p:cNvPr>
          <p:cNvCxnSpPr/>
          <p:nvPr/>
        </p:nvCxnSpPr>
        <p:spPr>
          <a:xfrm flipH="1">
            <a:off x="5766794" y="2303228"/>
            <a:ext cx="320633" cy="3332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sp>
        <p:nvSpPr>
          <p:cNvPr id="4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700809"/>
            <a:ext cx="8075239" cy="2880320"/>
          </a:xfrm>
        </p:spPr>
        <p:txBody>
          <a:bodyPr>
            <a:noAutofit/>
          </a:bodyPr>
          <a:lstStyle/>
          <a:p>
            <a:r>
              <a:rPr lang="nl-NL" sz="2400" dirty="0"/>
              <a:t>Energiebesparingsplicht </a:t>
            </a:r>
            <a:r>
              <a:rPr lang="nl-NL" sz="2400" dirty="0" err="1"/>
              <a:t>ikv</a:t>
            </a:r>
            <a:r>
              <a:rPr lang="nl-NL" sz="2400" dirty="0"/>
              <a:t> Wet milieubeheer</a:t>
            </a:r>
          </a:p>
          <a:p>
            <a:r>
              <a:rPr lang="nl-NL" sz="2400" dirty="0"/>
              <a:t>Labelplicht (wordt uitgebreid naar C of A)</a:t>
            </a:r>
          </a:p>
          <a:p>
            <a:r>
              <a:rPr lang="nl-NL" sz="2400" dirty="0"/>
              <a:t>Binnenkort: </a:t>
            </a:r>
            <a:r>
              <a:rPr lang="nl-NL" sz="2400" u="sng" dirty="0"/>
              <a:t>informatieplicht</a:t>
            </a:r>
            <a:r>
              <a:rPr lang="nl-NL" sz="2400" dirty="0"/>
              <a:t> of maatregelen die zich in vijf jaar of minder terugverdienen </a:t>
            </a:r>
            <a:r>
              <a:rPr lang="nl-NL" sz="2400" u="sng" dirty="0"/>
              <a:t>wel of niet genomen</a:t>
            </a:r>
            <a:r>
              <a:rPr lang="nl-NL" sz="2400" dirty="0"/>
              <a:t> zijn.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2852"/>
            <a:ext cx="8435280" cy="1037956"/>
          </a:xfrm>
        </p:spPr>
        <p:txBody>
          <a:bodyPr>
            <a:normAutofit/>
          </a:bodyPr>
          <a:lstStyle/>
          <a:p>
            <a:pPr algn="l" eaLnBrk="1" hangingPunct="1"/>
            <a:r>
              <a:rPr lang="nl-NL" altLang="nl-NL" b="1" dirty="0">
                <a:solidFill>
                  <a:srgbClr val="C75F09"/>
                </a:solidFill>
              </a:rPr>
              <a:t> Wettelijke verplichtingen</a:t>
            </a:r>
          </a:p>
        </p:txBody>
      </p:sp>
      <p:pic>
        <p:nvPicPr>
          <p:cNvPr id="9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6412" y="-27384"/>
            <a:ext cx="1854100" cy="1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58082D32-5DBE-4F05-90AF-59600352AB77}"/>
              </a:ext>
            </a:extLst>
          </p:cNvPr>
          <p:cNvSpPr/>
          <p:nvPr/>
        </p:nvSpPr>
        <p:spPr>
          <a:xfrm>
            <a:off x="6525878" y="6280517"/>
            <a:ext cx="18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>
                <a:solidFill>
                  <a:srgbClr val="C75F09"/>
                </a:solidFill>
              </a:rPr>
              <a:t>@</a:t>
            </a:r>
            <a:r>
              <a:rPr lang="nl-NL" b="1" i="1" dirty="0" err="1">
                <a:solidFill>
                  <a:srgbClr val="C75F09"/>
                </a:solidFill>
              </a:rPr>
              <a:t>BouwstenenvS</a:t>
            </a:r>
            <a:r>
              <a:rPr lang="nl-NL" b="1" i="1" dirty="0">
                <a:solidFill>
                  <a:srgbClr val="C75F09"/>
                </a:solidFill>
              </a:rPr>
              <a:t>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DB120147-8AD1-43AF-8952-D121710564B9}"/>
              </a:ext>
            </a:extLst>
          </p:cNvPr>
          <p:cNvSpPr txBox="1"/>
          <p:nvPr/>
        </p:nvSpPr>
        <p:spPr>
          <a:xfrm>
            <a:off x="5271847" y="3719702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Druk van boven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xmlns="" id="{D9A85B17-7234-465F-9F13-B68B80D40D3F}"/>
              </a:ext>
            </a:extLst>
          </p:cNvPr>
          <p:cNvCxnSpPr>
            <a:cxnSpLocks/>
          </p:cNvCxnSpPr>
          <p:nvPr/>
        </p:nvCxnSpPr>
        <p:spPr>
          <a:xfrm flipH="1" flipV="1">
            <a:off x="4638773" y="3404582"/>
            <a:ext cx="385744" cy="5372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-282" b="-1"/>
          <a:stretch/>
        </p:blipFill>
        <p:spPr>
          <a:xfrm rot="1206553">
            <a:off x="2974849" y="3644973"/>
            <a:ext cx="2078227" cy="30686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/>
          <a:stretch/>
        </p:blipFill>
        <p:spPr>
          <a:xfrm rot="21087635">
            <a:off x="1100395" y="3616557"/>
            <a:ext cx="2107806" cy="306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17" y="6463715"/>
            <a:ext cx="2002603" cy="4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128792" cy="1288317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Gemeentelijk vastgoed(beleid)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B965110-DB58-43AF-9C1D-7AD0AA615660}"/>
              </a:ext>
            </a:extLst>
          </p:cNvPr>
          <p:cNvSpPr txBox="1"/>
          <p:nvPr/>
        </p:nvSpPr>
        <p:spPr>
          <a:xfrm>
            <a:off x="107504" y="5050549"/>
            <a:ext cx="8768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Insteek Rijk is sectoraal (maatregelen en routekaarten voor scholen en sport)</a:t>
            </a:r>
          </a:p>
          <a:p>
            <a:pPr algn="ctr"/>
            <a:r>
              <a:rPr lang="nl-NL" dirty="0"/>
              <a:t>en gericht op maatregelen</a:t>
            </a:r>
          </a:p>
          <a:p>
            <a:pPr algn="ctr"/>
            <a:r>
              <a:rPr lang="nl-NL" dirty="0"/>
              <a:t>Gemeenten willen meer </a:t>
            </a:r>
            <a:r>
              <a:rPr lang="nl-NL" u="sng" dirty="0"/>
              <a:t>integrale prestatiegerichte </a:t>
            </a:r>
            <a:r>
              <a:rPr lang="nl-NL" dirty="0"/>
              <a:t>benadering</a:t>
            </a:r>
          </a:p>
          <a:p>
            <a:pPr algn="ctr"/>
            <a:r>
              <a:rPr lang="nl-NL" dirty="0"/>
              <a:t>blijkt uit bijeenkomsten 30/5, 12/9, 14/9</a:t>
            </a:r>
          </a:p>
          <a:p>
            <a:pPr algn="ctr"/>
            <a:r>
              <a:rPr lang="nl-NL" dirty="0"/>
              <a:t>Scholen willen goede afstemming tussen IHP en DMJOP blijkt uit bijeenkomst 13/9</a:t>
            </a:r>
          </a:p>
          <a:p>
            <a:pPr algn="ctr"/>
            <a:r>
              <a:rPr lang="nl-NL" dirty="0"/>
              <a:t>Sport (gemeenten) wil ook integrale benadering blijkt uit bijeenkomst 5/9</a:t>
            </a:r>
          </a:p>
          <a:p>
            <a:pPr algn="ctr"/>
            <a:r>
              <a:rPr lang="nl-NL" dirty="0"/>
              <a:t> </a:t>
            </a:r>
          </a:p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21214" y="1615334"/>
            <a:ext cx="232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Portefeuille (objecten)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580112" y="1615334"/>
            <a:ext cx="226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Portefeuille (m2 BVO)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44195" r="47689" b="21453"/>
          <a:stretch/>
        </p:blipFill>
        <p:spPr bwMode="auto">
          <a:xfrm>
            <a:off x="5281002" y="1969519"/>
            <a:ext cx="3179430" cy="311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9" t="36342" r="29722" b="27316"/>
          <a:stretch/>
        </p:blipFill>
        <p:spPr bwMode="auto">
          <a:xfrm>
            <a:off x="323528" y="1902954"/>
            <a:ext cx="5187744" cy="32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1288317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C75F09"/>
                </a:solidFill>
              </a:rPr>
              <a:t>Zicht op gemeentelijk vastgoed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4B965110-DB58-43AF-9C1D-7AD0AA615660}"/>
              </a:ext>
            </a:extLst>
          </p:cNvPr>
          <p:cNvSpPr txBox="1"/>
          <p:nvPr/>
        </p:nvSpPr>
        <p:spPr>
          <a:xfrm>
            <a:off x="5621053" y="1685354"/>
            <a:ext cx="2572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Technische kwaliteit portefeuille (NEN 2767)</a:t>
            </a:r>
          </a:p>
          <a:p>
            <a:endParaRPr lang="nl-NL" b="1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4B965110-DB58-43AF-9C1D-7AD0AA615660}"/>
              </a:ext>
            </a:extLst>
          </p:cNvPr>
          <p:cNvSpPr txBox="1"/>
          <p:nvPr/>
        </p:nvSpPr>
        <p:spPr>
          <a:xfrm>
            <a:off x="179512" y="4718356"/>
            <a:ext cx="27109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Energielabel onbekend</a:t>
            </a:r>
          </a:p>
          <a:p>
            <a:pPr algn="r"/>
            <a:r>
              <a:rPr lang="nl-NL" sz="1400" b="1" dirty="0"/>
              <a:t>20 % bij kleine gemeenten</a:t>
            </a:r>
          </a:p>
          <a:p>
            <a:pPr algn="r"/>
            <a:r>
              <a:rPr lang="nl-NL" sz="1400" b="1" dirty="0"/>
              <a:t>40 % bij middelgrote gemeenten</a:t>
            </a:r>
          </a:p>
          <a:p>
            <a:pPr algn="r"/>
            <a:r>
              <a:rPr lang="nl-NL" sz="1400" b="1" dirty="0"/>
              <a:t>60 % bij grote gemeenten</a:t>
            </a:r>
          </a:p>
          <a:p>
            <a:pPr algn="r"/>
            <a:endParaRPr lang="nl-NL" b="1" dirty="0"/>
          </a:p>
        </p:txBody>
      </p:sp>
      <p:pic>
        <p:nvPicPr>
          <p:cNvPr id="8" name="Picture 5" descr="strookjeluch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0"/>
            <a:ext cx="755576" cy="687758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0" t="32250" r="35529" b="35500"/>
          <a:stretch/>
        </p:blipFill>
        <p:spPr bwMode="auto">
          <a:xfrm>
            <a:off x="467543" y="1179589"/>
            <a:ext cx="4871931" cy="28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 t="47009" r="26018" b="21283"/>
          <a:stretch/>
        </p:blipFill>
        <p:spPr bwMode="auto">
          <a:xfrm>
            <a:off x="3056676" y="3861048"/>
            <a:ext cx="5160274" cy="28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192.168.2.11\De_Wijkplaats\000 Logo's, foto's en huisstijl\Bouwstenen\huisstijl\ontwerp onderdelen\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00" y="0"/>
            <a:ext cx="1854100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610</Words>
  <Application>Microsoft Office PowerPoint</Application>
  <PresentationFormat>Diavoorstelling (4:3)</PresentationFormat>
  <Paragraphs>192</Paragraphs>
  <Slides>19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Energiebesparing maatschappelijk vastgoed </vt:lpstr>
      <vt:lpstr>Veel maatschappelijk vastgoed</vt:lpstr>
      <vt:lpstr> Bouwstenen voor Sociaal</vt:lpstr>
      <vt:lpstr> Gericht op professionalisering</vt:lpstr>
      <vt:lpstr>Lopende enquete onder gemeenten </vt:lpstr>
      <vt:lpstr>Energie en klimaatbeleid </vt:lpstr>
      <vt:lpstr> Wettelijke verplichtingen</vt:lpstr>
      <vt:lpstr>Gemeentelijk vastgoed(beleid) </vt:lpstr>
      <vt:lpstr>Zicht op gemeentelijk vastgoed </vt:lpstr>
      <vt:lpstr>Sturingsinformatie bij gemeenten</vt:lpstr>
      <vt:lpstr>Duurzame maatregelen getroffen </vt:lpstr>
      <vt:lpstr>Organisatie van het vastgoed </vt:lpstr>
      <vt:lpstr>Personele capaciteit </vt:lpstr>
      <vt:lpstr>Beoordeling capaciteit </vt:lpstr>
      <vt:lpstr> Benodigde informatie</vt:lpstr>
      <vt:lpstr> Gebruik informatiesytemen</vt:lpstr>
      <vt:lpstr>Gebruikerservaring info-systemen</vt:lpstr>
      <vt:lpstr> Wat doen</vt:lpstr>
      <vt:lpstr>Conclusie: een mooi slotwoord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Onderwerp presentatie</dc:title>
  <dc:creator>Inge</dc:creator>
  <cp:lastModifiedBy>Boswijk, Irma (WVL)</cp:lastModifiedBy>
  <cp:revision>162</cp:revision>
  <cp:lastPrinted>2018-05-29T14:14:05Z</cp:lastPrinted>
  <dcterms:created xsi:type="dcterms:W3CDTF">2013-02-11T08:30:15Z</dcterms:created>
  <dcterms:modified xsi:type="dcterms:W3CDTF">2018-09-20T13:29:28Z</dcterms:modified>
</cp:coreProperties>
</file>